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9" r:id="rId3"/>
    <p:sldId id="275" r:id="rId4"/>
    <p:sldId id="258" r:id="rId5"/>
    <p:sldId id="261" r:id="rId6"/>
    <p:sldId id="272" r:id="rId7"/>
    <p:sldId id="274" r:id="rId8"/>
    <p:sldId id="263" r:id="rId9"/>
    <p:sldId id="270" r:id="rId10"/>
    <p:sldId id="273" r:id="rId11"/>
    <p:sldId id="268" r:id="rId12"/>
    <p:sldId id="276" r:id="rId13"/>
    <p:sldId id="260" r:id="rId14"/>
    <p:sldId id="264" r:id="rId15"/>
    <p:sldId id="265" r:id="rId16"/>
    <p:sldId id="271" r:id="rId17"/>
    <p:sldId id="266" r:id="rId18"/>
    <p:sldId id="267" r:id="rId19"/>
    <p:sldId id="277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80" d="100"/>
          <a:sy n="80" d="100"/>
        </p:scale>
        <p:origin x="-4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01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E3B5D-7BE0-40C5-9C15-127A21802431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57CE2-2DB6-46FF-BD8E-ED5EC9A7E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26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3424E-740C-4A0F-824E-FC25816617A1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5B42F-66D8-416F-8AE2-8E8299A48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75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5B42F-66D8-416F-8AE2-8E8299A48A6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5B42F-66D8-416F-8AE2-8E8299A48A65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5B42F-66D8-416F-8AE2-8E8299A48A65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5B42F-66D8-416F-8AE2-8E8299A48A65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5B42F-66D8-416F-8AE2-8E8299A48A65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5B42F-66D8-416F-8AE2-8E8299A48A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27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5B42F-66D8-416F-8AE2-8E8299A48A6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5B42F-66D8-416F-8AE2-8E8299A48A65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5B42F-66D8-416F-8AE2-8E8299A48A65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5B42F-66D8-416F-8AE2-8E8299A48A65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5B42F-66D8-416F-8AE2-8E8299A48A65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5B42F-66D8-416F-8AE2-8E8299A48A65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5B42F-66D8-416F-8AE2-8E8299A48A65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5B42F-66D8-416F-8AE2-8E8299A48A65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317C-7273-4042-832B-EFDC71A5C9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6353-AA34-403E-9065-131606DF3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F2A7A-169B-46C9-A8E2-965858CA6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0709-F90C-4EF6-A21E-BFDC3984E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F13F63F-994C-4547-873D-674CDD9E2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C28B-1B92-49AF-9607-FB7D6B297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CBBF-7E82-4BAE-91C5-9D0C951C0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A3B7-C70A-407B-9B80-5C7EE505C9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02D1-40F1-4AB4-B705-5D235166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68E2-9027-4037-B5CF-737DBFC6A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E6D4-167C-4F4A-ABEA-39DDF452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4B1B07-D551-41D3-9B9C-A84209E0F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diana.edu/~oso/animations/energytransfer.html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Changes in the Atmosphere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Earth Science</a:t>
            </a:r>
          </a:p>
          <a:p>
            <a:r>
              <a:rPr lang="en-US" smtClean="0"/>
              <a:t>Chapter 11.2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Largest Hailstone in US History:</a:t>
            </a:r>
            <a:br>
              <a:rPr lang="en-US" dirty="0" smtClean="0"/>
            </a:br>
            <a:r>
              <a:rPr lang="en-US" dirty="0" smtClean="0"/>
              <a:t>8” across, 18” around, 1.94 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43200"/>
            <a:ext cx="481012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5443"/>
            <a:ext cx="4057009" cy="3042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95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Requirements for </a:t>
            </a:r>
            <a:br>
              <a:rPr lang="en-US" dirty="0" smtClean="0"/>
            </a:br>
            <a:r>
              <a:rPr lang="en-US" dirty="0" smtClean="0"/>
              <a:t>Clouds to Form: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1. Moisture in the air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2. Temperature drops below the dew point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3. Condensation Nuclei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Temperature versus Heat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Temperature is a measurement of how fast or slow molecules move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hlinkClick r:id="rId2"/>
              </a:rPr>
              <a:t>http://www.indiana.edu/~oso/animations/energytransfer.html</a:t>
            </a:r>
            <a:endParaRPr lang="en-US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Temperature is measured in either Fahrenheit, Celsius or Kelvin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Heat is the transfer of energy from a warmer substance to a cooler substance.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Air Temperature and Cloud Formation</a:t>
            </a:r>
            <a:endParaRPr lang="en-US" dirty="0"/>
          </a:p>
        </p:txBody>
      </p:sp>
      <p:pic>
        <p:nvPicPr>
          <p:cNvPr id="7" name="Content Placeholder 6" descr="cloud formati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47800"/>
            <a:ext cx="9144000" cy="5214534"/>
          </a:xfrm>
        </p:spPr>
      </p:pic>
      <p:sp>
        <p:nvSpPr>
          <p:cNvPr id="8" name="TextBox 7"/>
          <p:cNvSpPr txBox="1"/>
          <p:nvPr/>
        </p:nvSpPr>
        <p:spPr>
          <a:xfrm>
            <a:off x="1752600" y="3733800"/>
            <a:ext cx="4820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Condensation= water vapor turns into a liquid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31242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Dew Point – temperature at which condensation occurs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52800" y="2590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052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48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8100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10000" y="2362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670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52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19600" y="2209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048000" y="2209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572000" y="16764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Condensation Nuclei – dust, pollen, salt or other small particles around which cloud droplets form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3886200" y="18288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3200400" y="1828800"/>
            <a:ext cx="1371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Ways Clouds Form</a:t>
            </a:r>
            <a:endParaRPr lang="en-US" dirty="0"/>
          </a:p>
        </p:txBody>
      </p:sp>
      <p:pic>
        <p:nvPicPr>
          <p:cNvPr id="3" name="Picture 2" descr="cloudform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371600"/>
            <a:ext cx="6019800" cy="5044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thographic lif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7200"/>
            <a:ext cx="9112161" cy="60652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12192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Orographic</a:t>
            </a:r>
            <a:r>
              <a:rPr lang="en-US" sz="2400" dirty="0" smtClean="0"/>
              <a:t> Lifting – Warm moist 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air</a:t>
            </a:r>
            <a:r>
              <a:rPr lang="en-US" sz="2400" dirty="0" smtClean="0"/>
              <a:t> is forced up when the wind hits a mountain, then clouds form.</a:t>
            </a:r>
            <a:endParaRPr lang="en-US" sz="2400" dirty="0"/>
          </a:p>
        </p:txBody>
      </p:sp>
      <p:sp>
        <p:nvSpPr>
          <p:cNvPr id="5" name="Down Arrow 4"/>
          <p:cNvSpPr/>
          <p:nvPr/>
        </p:nvSpPr>
        <p:spPr>
          <a:xfrm>
            <a:off x="3048000" y="2057400"/>
            <a:ext cx="1066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rainshad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7055" y="4267200"/>
            <a:ext cx="4276945" cy="2209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We also see how the terrain in Tahoe and Nevada is very different , due to </a:t>
            </a:r>
            <a:r>
              <a:rPr lang="en-US" sz="2400" dirty="0" err="1" smtClean="0">
                <a:solidFill>
                  <a:schemeClr val="tx1"/>
                </a:solidFill>
              </a:rPr>
              <a:t>orographic</a:t>
            </a:r>
            <a:r>
              <a:rPr lang="en-US" sz="2400" dirty="0" smtClean="0">
                <a:solidFill>
                  <a:schemeClr val="tx1"/>
                </a:solidFill>
              </a:rPr>
              <a:t> lifting</a:t>
            </a:r>
            <a:r>
              <a:rPr lang="en-US" sz="2400" dirty="0" smtClean="0">
                <a:solidFill>
                  <a:schemeClr val="accent2"/>
                </a:solidFill>
              </a:rPr>
              <a:t/>
            </a:r>
            <a:br>
              <a:rPr lang="en-US" sz="2400" dirty="0" smtClean="0">
                <a:solidFill>
                  <a:schemeClr val="accent2"/>
                </a:solidFill>
              </a:rPr>
            </a:br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 descr="orographic-lif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28800"/>
            <a:ext cx="8229600" cy="3975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d-Warm-Fron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914400"/>
            <a:ext cx="4572000" cy="4737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5400" y="1066800"/>
            <a:ext cx="403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Clouds form when air fronts of different temperatures collide. The warm air is forced up and cools, causing water vapor to condense… clouds form.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Clouds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830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Clouds are classified according to the height at which they form and their shape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05000" y="1371600"/>
          <a:ext cx="6850380" cy="2542794"/>
        </p:xfrm>
        <a:graphic>
          <a:graphicData uri="http://schemas.openxmlformats.org/drawingml/2006/table">
            <a:tbl>
              <a:tblPr/>
              <a:tblGrid>
                <a:gridCol w="3425190"/>
                <a:gridCol w="3425190"/>
              </a:tblGrid>
              <a:tr h="3249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Height (prefix)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Shape (prefix) and Latin meaning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9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Calibri"/>
                          <a:cs typeface="Times New Roman"/>
                        </a:rPr>
                        <a:t>Cirro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 – high clouds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Cirrus “hair” – wispy, stringy clouds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9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Alto – middle clouds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Cumulus “pile or heap” – puffy clouds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9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Calibri"/>
                          <a:cs typeface="Times New Roman"/>
                        </a:rPr>
                        <a:t>Strato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 – low clouds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Stratus “layer” – flat, blanket like clouds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9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Nimbus “cloud” – low grey rain clouds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cloud typ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352800"/>
            <a:ext cx="4762500" cy="338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0"/>
            <a:ext cx="3200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Water Cycle</a:t>
            </a:r>
            <a:endParaRPr lang="en-US" dirty="0"/>
          </a:p>
        </p:txBody>
      </p:sp>
      <p:pic>
        <p:nvPicPr>
          <p:cNvPr id="19459" name="Picture 2" descr="hydrologic_cycl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0"/>
            <a:ext cx="6602412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6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Factors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 Temperature</a:t>
            </a:r>
          </a:p>
          <a:p>
            <a:pPr>
              <a:buNone/>
            </a:pPr>
            <a:r>
              <a:rPr lang="en-US" dirty="0" smtClean="0"/>
              <a:t>2. Humidity</a:t>
            </a:r>
          </a:p>
          <a:p>
            <a:pPr>
              <a:buNone/>
            </a:pPr>
            <a:r>
              <a:rPr lang="en-US" dirty="0" smtClean="0"/>
              <a:t>3. Pressure</a:t>
            </a:r>
          </a:p>
          <a:p>
            <a:pPr>
              <a:buNone/>
            </a:pPr>
            <a:r>
              <a:rPr lang="en-US" dirty="0" smtClean="0"/>
              <a:t>4. Wind</a:t>
            </a:r>
          </a:p>
          <a:p>
            <a:pPr>
              <a:buNone/>
            </a:pPr>
            <a:r>
              <a:rPr lang="en-US" dirty="0" smtClean="0"/>
              <a:t>5. Precipitation</a:t>
            </a:r>
          </a:p>
          <a:p>
            <a:pPr>
              <a:buNone/>
            </a:pPr>
            <a:r>
              <a:rPr lang="en-US" dirty="0" smtClean="0"/>
              <a:t>6. Clouds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a0168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"/>
            <a:ext cx="21336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43000" y="228600"/>
            <a:ext cx="464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What Happens to the Sun’s Rays?</a:t>
            </a:r>
            <a:endParaRPr lang="en-US" sz="40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100" name="Picture 75" descr="BD2136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2900363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94" descr="BD2136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3" y="2900363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96" descr="BD2136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5033963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8" descr="BD2136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Freeform 7"/>
          <p:cNvSpPr>
            <a:spLocks/>
          </p:cNvSpPr>
          <p:nvPr/>
        </p:nvSpPr>
        <p:spPr bwMode="auto">
          <a:xfrm>
            <a:off x="838200" y="5867400"/>
            <a:ext cx="7467600" cy="533400"/>
          </a:xfrm>
          <a:custGeom>
            <a:avLst/>
            <a:gdLst>
              <a:gd name="T0" fmla="*/ 0 w 4704"/>
              <a:gd name="T1" fmla="*/ 2147483647 h 760"/>
              <a:gd name="T2" fmla="*/ 2147483647 w 4704"/>
              <a:gd name="T3" fmla="*/ 2147483647 h 760"/>
              <a:gd name="T4" fmla="*/ 2147483647 w 4704"/>
              <a:gd name="T5" fmla="*/ 2147483647 h 760"/>
              <a:gd name="T6" fmla="*/ 2147483647 w 4704"/>
              <a:gd name="T7" fmla="*/ 2147483647 h 760"/>
              <a:gd name="T8" fmla="*/ 0 60000 65536"/>
              <a:gd name="T9" fmla="*/ 0 60000 65536"/>
              <a:gd name="T10" fmla="*/ 0 60000 65536"/>
              <a:gd name="T11" fmla="*/ 0 60000 65536"/>
              <a:gd name="T12" fmla="*/ 0 w 4704"/>
              <a:gd name="T13" fmla="*/ 0 h 760"/>
              <a:gd name="T14" fmla="*/ 4704 w 4704"/>
              <a:gd name="T15" fmla="*/ 760 h 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04" h="760">
                <a:moveTo>
                  <a:pt x="0" y="760"/>
                </a:moveTo>
                <a:cubicBezTo>
                  <a:pt x="592" y="504"/>
                  <a:pt x="1184" y="248"/>
                  <a:pt x="1680" y="136"/>
                </a:cubicBezTo>
                <a:cubicBezTo>
                  <a:pt x="2176" y="24"/>
                  <a:pt x="2472" y="0"/>
                  <a:pt x="2976" y="88"/>
                </a:cubicBezTo>
                <a:cubicBezTo>
                  <a:pt x="3480" y="176"/>
                  <a:pt x="4092" y="420"/>
                  <a:pt x="4704" y="664"/>
                </a:cubicBezTo>
              </a:path>
            </a:pathLst>
          </a:custGeom>
          <a:noFill/>
          <a:ln w="76200">
            <a:solidFill>
              <a:srgbClr val="66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Line 10"/>
          <p:cNvSpPr>
            <a:spLocks noChangeShapeType="1"/>
          </p:cNvSpPr>
          <p:nvPr/>
        </p:nvSpPr>
        <p:spPr bwMode="auto">
          <a:xfrm flipH="1">
            <a:off x="5791200" y="1600200"/>
            <a:ext cx="152400" cy="4343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Freeform 11"/>
          <p:cNvSpPr>
            <a:spLocks/>
          </p:cNvSpPr>
          <p:nvPr/>
        </p:nvSpPr>
        <p:spPr bwMode="auto">
          <a:xfrm>
            <a:off x="838200" y="3962400"/>
            <a:ext cx="7467600" cy="457200"/>
          </a:xfrm>
          <a:custGeom>
            <a:avLst/>
            <a:gdLst>
              <a:gd name="T0" fmla="*/ 0 w 4704"/>
              <a:gd name="T1" fmla="*/ 2147483647 h 760"/>
              <a:gd name="T2" fmla="*/ 2147483647 w 4704"/>
              <a:gd name="T3" fmla="*/ 2147483647 h 760"/>
              <a:gd name="T4" fmla="*/ 2147483647 w 4704"/>
              <a:gd name="T5" fmla="*/ 2147483647 h 760"/>
              <a:gd name="T6" fmla="*/ 2147483647 w 4704"/>
              <a:gd name="T7" fmla="*/ 2147483647 h 760"/>
              <a:gd name="T8" fmla="*/ 0 60000 65536"/>
              <a:gd name="T9" fmla="*/ 0 60000 65536"/>
              <a:gd name="T10" fmla="*/ 0 60000 65536"/>
              <a:gd name="T11" fmla="*/ 0 60000 65536"/>
              <a:gd name="T12" fmla="*/ 0 w 4704"/>
              <a:gd name="T13" fmla="*/ 0 h 760"/>
              <a:gd name="T14" fmla="*/ 4704 w 4704"/>
              <a:gd name="T15" fmla="*/ 760 h 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04" h="760">
                <a:moveTo>
                  <a:pt x="0" y="760"/>
                </a:moveTo>
                <a:cubicBezTo>
                  <a:pt x="592" y="504"/>
                  <a:pt x="1184" y="248"/>
                  <a:pt x="1680" y="136"/>
                </a:cubicBezTo>
                <a:cubicBezTo>
                  <a:pt x="2176" y="24"/>
                  <a:pt x="2472" y="0"/>
                  <a:pt x="2976" y="88"/>
                </a:cubicBezTo>
                <a:cubicBezTo>
                  <a:pt x="3480" y="176"/>
                  <a:pt x="4092" y="420"/>
                  <a:pt x="4704" y="664"/>
                </a:cubicBezTo>
              </a:path>
            </a:pathLst>
          </a:cu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Text Box 13"/>
          <p:cNvSpPr txBox="1">
            <a:spLocks noChangeArrowheads="1"/>
          </p:cNvSpPr>
          <p:nvPr/>
        </p:nvSpPr>
        <p:spPr bwMode="auto">
          <a:xfrm rot="-529687">
            <a:off x="254000" y="3884613"/>
            <a:ext cx="2339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>
                <a:solidFill>
                  <a:schemeClr val="bg1"/>
                </a:solidFill>
                <a:latin typeface="Times New Roman" pitchFamily="18" charset="0"/>
              </a:rPr>
              <a:t>TROPOSPHERE</a:t>
            </a:r>
          </a:p>
        </p:txBody>
      </p:sp>
      <p:sp>
        <p:nvSpPr>
          <p:cNvPr id="4108" name="Line 20"/>
          <p:cNvSpPr>
            <a:spLocks noChangeShapeType="1"/>
          </p:cNvSpPr>
          <p:nvPr/>
        </p:nvSpPr>
        <p:spPr bwMode="auto">
          <a:xfrm flipH="1">
            <a:off x="3048000" y="1295400"/>
            <a:ext cx="2590800" cy="4724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" name="Line 21"/>
          <p:cNvSpPr>
            <a:spLocks noChangeShapeType="1"/>
          </p:cNvSpPr>
          <p:nvPr/>
        </p:nvSpPr>
        <p:spPr bwMode="auto">
          <a:xfrm flipH="1" flipV="1">
            <a:off x="2590800" y="4648200"/>
            <a:ext cx="457200" cy="1295400"/>
          </a:xfrm>
          <a:prstGeom prst="line">
            <a:avLst/>
          </a:prstGeom>
          <a:noFill/>
          <a:ln w="38100">
            <a:solidFill>
              <a:srgbClr val="CC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0" name="Text Box 23"/>
          <p:cNvSpPr txBox="1">
            <a:spLocks noChangeArrowheads="1"/>
          </p:cNvSpPr>
          <p:nvPr/>
        </p:nvSpPr>
        <p:spPr bwMode="auto">
          <a:xfrm>
            <a:off x="76200" y="4572000"/>
            <a:ext cx="2590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2">
              <a:spcBef>
                <a:spcPct val="20000"/>
              </a:spcBef>
            </a:pPr>
            <a:r>
              <a:rPr lang="en-US" altLang="en-US">
                <a:solidFill>
                  <a:srgbClr val="CC0000"/>
                </a:solidFill>
              </a:rPr>
              <a:t>4% Reflected by Earth’s Surface</a:t>
            </a:r>
          </a:p>
          <a:p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4111" name="Freeform 35"/>
          <p:cNvSpPr>
            <a:spLocks/>
          </p:cNvSpPr>
          <p:nvPr/>
        </p:nvSpPr>
        <p:spPr bwMode="auto">
          <a:xfrm>
            <a:off x="990600" y="2286000"/>
            <a:ext cx="7467600" cy="457200"/>
          </a:xfrm>
          <a:custGeom>
            <a:avLst/>
            <a:gdLst>
              <a:gd name="T0" fmla="*/ 0 w 4704"/>
              <a:gd name="T1" fmla="*/ 2147483647 h 760"/>
              <a:gd name="T2" fmla="*/ 2147483647 w 4704"/>
              <a:gd name="T3" fmla="*/ 2147483647 h 760"/>
              <a:gd name="T4" fmla="*/ 2147483647 w 4704"/>
              <a:gd name="T5" fmla="*/ 2147483647 h 760"/>
              <a:gd name="T6" fmla="*/ 2147483647 w 4704"/>
              <a:gd name="T7" fmla="*/ 2147483647 h 760"/>
              <a:gd name="T8" fmla="*/ 0 60000 65536"/>
              <a:gd name="T9" fmla="*/ 0 60000 65536"/>
              <a:gd name="T10" fmla="*/ 0 60000 65536"/>
              <a:gd name="T11" fmla="*/ 0 60000 65536"/>
              <a:gd name="T12" fmla="*/ 0 w 4704"/>
              <a:gd name="T13" fmla="*/ 0 h 760"/>
              <a:gd name="T14" fmla="*/ 4704 w 4704"/>
              <a:gd name="T15" fmla="*/ 760 h 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04" h="760">
                <a:moveTo>
                  <a:pt x="0" y="760"/>
                </a:moveTo>
                <a:cubicBezTo>
                  <a:pt x="592" y="504"/>
                  <a:pt x="1184" y="248"/>
                  <a:pt x="1680" y="136"/>
                </a:cubicBezTo>
                <a:cubicBezTo>
                  <a:pt x="2176" y="24"/>
                  <a:pt x="2472" y="0"/>
                  <a:pt x="2976" y="88"/>
                </a:cubicBezTo>
                <a:cubicBezTo>
                  <a:pt x="3480" y="176"/>
                  <a:pt x="4092" y="420"/>
                  <a:pt x="4704" y="664"/>
                </a:cubicBezTo>
              </a:path>
            </a:pathLst>
          </a:custGeom>
          <a:noFill/>
          <a:ln w="38100">
            <a:solidFill>
              <a:srgbClr val="6699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2" name="Text Box 40"/>
          <p:cNvSpPr txBox="1">
            <a:spLocks noChangeArrowheads="1"/>
          </p:cNvSpPr>
          <p:nvPr/>
        </p:nvSpPr>
        <p:spPr bwMode="auto">
          <a:xfrm rot="-481947">
            <a:off x="422275" y="2119313"/>
            <a:ext cx="33004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>
                <a:solidFill>
                  <a:schemeClr val="bg1"/>
                </a:solidFill>
                <a:latin typeface="Times New Roman" pitchFamily="18" charset="0"/>
              </a:rPr>
              <a:t>TOP OF ATMOSPHERE</a:t>
            </a:r>
          </a:p>
        </p:txBody>
      </p:sp>
      <p:sp>
        <p:nvSpPr>
          <p:cNvPr id="4113" name="Text Box 41"/>
          <p:cNvSpPr txBox="1">
            <a:spLocks noChangeArrowheads="1"/>
          </p:cNvSpPr>
          <p:nvPr/>
        </p:nvSpPr>
        <p:spPr bwMode="auto">
          <a:xfrm>
            <a:off x="6172200" y="2133600"/>
            <a:ext cx="2514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/>
              <a:t>What’s the Point?</a:t>
            </a:r>
          </a:p>
          <a:p>
            <a:pPr>
              <a:buFontTx/>
              <a:buChar char="•"/>
            </a:pPr>
            <a:r>
              <a:rPr lang="en-US" altLang="en-US" sz="2000"/>
              <a:t> IR Radiation reflected back by Earth?</a:t>
            </a:r>
          </a:p>
          <a:p>
            <a:pPr>
              <a:buFontTx/>
              <a:buChar char="•"/>
            </a:pPr>
            <a:r>
              <a:rPr lang="en-US" altLang="en-US" sz="2000"/>
              <a:t>CO</a:t>
            </a:r>
            <a:r>
              <a:rPr lang="en-US" altLang="en-US" sz="2000" baseline="-25000"/>
              <a:t>2 </a:t>
            </a:r>
            <a:r>
              <a:rPr lang="en-US" altLang="en-US" sz="2000"/>
              <a:t>gases from combustion?</a:t>
            </a:r>
          </a:p>
        </p:txBody>
      </p:sp>
      <p:pic>
        <p:nvPicPr>
          <p:cNvPr id="4114" name="Picture 42" descr="MCj0104564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0"/>
            <a:ext cx="15557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44" descr="MMj01724950000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953000"/>
            <a:ext cx="21336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79" descr="BD2136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343400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80" descr="BD2136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91000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81" descr="BD2136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95800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82" descr="BD2136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19600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83" descr="BD2136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67200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84" descr="BD2136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14800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85" descr="BD2136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86" descr="BD2136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14800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Picture 87" descr="BD2136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38600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Picture 88" descr="BD2136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43400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Picture 89" descr="BD2136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67200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Picture 90" descr="BD2136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14800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8" name="Picture 100" descr="BD2136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43400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9" name="Picture 101" descr="BD2136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3967163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0" name="Picture 102" descr="BD2136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419600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1" name="Picture 103" descr="BD2136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495800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2" name="Picture 104" descr="BD2136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267200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3" name="Picture 105" descr="BD2136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343400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4" name="Picture 111" descr="MCj0350661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5562600"/>
            <a:ext cx="57626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5" name="Picture 112" descr="MCj0350661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10200"/>
            <a:ext cx="51593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6" name="Picture 114" descr="MCj0350661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257800"/>
            <a:ext cx="63658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7" name="Picture 117" descr="MCj0413528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562600"/>
            <a:ext cx="40163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8" name="Picture 106" descr="MCj0413528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91200"/>
            <a:ext cx="3413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52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a0168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52400"/>
            <a:ext cx="2133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152400"/>
            <a:ext cx="4419600" cy="1295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What Happens to the Sun’s Rays?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1" descr="MCj041350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73588" y="4876800"/>
            <a:ext cx="836612" cy="990600"/>
          </a:xfrm>
          <a:prstGeom prst="rect">
            <a:avLst/>
          </a:prstGeom>
          <a:noFill/>
        </p:spPr>
      </p:pic>
      <p:pic>
        <p:nvPicPr>
          <p:cNvPr id="7" name="Picture 33" descr="MCj0432591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543800" y="4572000"/>
            <a:ext cx="914400" cy="914400"/>
          </a:xfrm>
          <a:prstGeom prst="rect">
            <a:avLst/>
          </a:prstGeom>
          <a:noFill/>
        </p:spPr>
      </p:pic>
      <p:pic>
        <p:nvPicPr>
          <p:cNvPr id="8" name="Picture 38" descr="MCj0432591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248400" y="4343400"/>
            <a:ext cx="685800" cy="685800"/>
          </a:xfrm>
          <a:prstGeom prst="rect">
            <a:avLst/>
          </a:prstGeom>
          <a:noFill/>
        </p:spPr>
      </p:pic>
      <p:sp>
        <p:nvSpPr>
          <p:cNvPr id="9" name="Freeform 5"/>
          <p:cNvSpPr>
            <a:spLocks/>
          </p:cNvSpPr>
          <p:nvPr/>
        </p:nvSpPr>
        <p:spPr bwMode="auto">
          <a:xfrm>
            <a:off x="838200" y="5867400"/>
            <a:ext cx="7467600" cy="533400"/>
          </a:xfrm>
          <a:custGeom>
            <a:avLst/>
            <a:gdLst>
              <a:gd name="T0" fmla="*/ 0 w 4704"/>
              <a:gd name="T1" fmla="*/ 2147483647 h 760"/>
              <a:gd name="T2" fmla="*/ 2147483647 w 4704"/>
              <a:gd name="T3" fmla="*/ 2147483647 h 760"/>
              <a:gd name="T4" fmla="*/ 2147483647 w 4704"/>
              <a:gd name="T5" fmla="*/ 2147483647 h 760"/>
              <a:gd name="T6" fmla="*/ 2147483647 w 4704"/>
              <a:gd name="T7" fmla="*/ 2147483647 h 760"/>
              <a:gd name="T8" fmla="*/ 0 60000 65536"/>
              <a:gd name="T9" fmla="*/ 0 60000 65536"/>
              <a:gd name="T10" fmla="*/ 0 60000 65536"/>
              <a:gd name="T11" fmla="*/ 0 60000 65536"/>
              <a:gd name="T12" fmla="*/ 0 w 4704"/>
              <a:gd name="T13" fmla="*/ 0 h 760"/>
              <a:gd name="T14" fmla="*/ 4704 w 4704"/>
              <a:gd name="T15" fmla="*/ 760 h 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04" h="760">
                <a:moveTo>
                  <a:pt x="0" y="760"/>
                </a:moveTo>
                <a:cubicBezTo>
                  <a:pt x="592" y="504"/>
                  <a:pt x="1184" y="248"/>
                  <a:pt x="1680" y="136"/>
                </a:cubicBezTo>
                <a:cubicBezTo>
                  <a:pt x="2176" y="24"/>
                  <a:pt x="2472" y="0"/>
                  <a:pt x="2976" y="88"/>
                </a:cubicBezTo>
                <a:cubicBezTo>
                  <a:pt x="3480" y="176"/>
                  <a:pt x="4092" y="420"/>
                  <a:pt x="4704" y="664"/>
                </a:cubicBezTo>
              </a:path>
            </a:pathLst>
          </a:custGeom>
          <a:noFill/>
          <a:ln w="762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5867400" y="1524000"/>
            <a:ext cx="685800" cy="9144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5715000" y="1524000"/>
            <a:ext cx="914400" cy="2895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5410200" y="1524000"/>
            <a:ext cx="152400" cy="4343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5"/>
          <p:cNvSpPr>
            <a:spLocks/>
          </p:cNvSpPr>
          <p:nvPr/>
        </p:nvSpPr>
        <p:spPr bwMode="auto">
          <a:xfrm>
            <a:off x="838200" y="3962400"/>
            <a:ext cx="7467600" cy="457200"/>
          </a:xfrm>
          <a:custGeom>
            <a:avLst/>
            <a:gdLst>
              <a:gd name="T0" fmla="*/ 0 w 4704"/>
              <a:gd name="T1" fmla="*/ 2147483647 h 760"/>
              <a:gd name="T2" fmla="*/ 2147483647 w 4704"/>
              <a:gd name="T3" fmla="*/ 2147483647 h 760"/>
              <a:gd name="T4" fmla="*/ 2147483647 w 4704"/>
              <a:gd name="T5" fmla="*/ 2147483647 h 760"/>
              <a:gd name="T6" fmla="*/ 2147483647 w 4704"/>
              <a:gd name="T7" fmla="*/ 2147483647 h 760"/>
              <a:gd name="T8" fmla="*/ 0 60000 65536"/>
              <a:gd name="T9" fmla="*/ 0 60000 65536"/>
              <a:gd name="T10" fmla="*/ 0 60000 65536"/>
              <a:gd name="T11" fmla="*/ 0 60000 65536"/>
              <a:gd name="T12" fmla="*/ 0 w 4704"/>
              <a:gd name="T13" fmla="*/ 0 h 760"/>
              <a:gd name="T14" fmla="*/ 4704 w 4704"/>
              <a:gd name="T15" fmla="*/ 760 h 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04" h="760">
                <a:moveTo>
                  <a:pt x="0" y="760"/>
                </a:moveTo>
                <a:cubicBezTo>
                  <a:pt x="592" y="504"/>
                  <a:pt x="1184" y="248"/>
                  <a:pt x="1680" y="136"/>
                </a:cubicBezTo>
                <a:cubicBezTo>
                  <a:pt x="2176" y="24"/>
                  <a:pt x="2472" y="0"/>
                  <a:pt x="2976" y="88"/>
                </a:cubicBezTo>
                <a:cubicBezTo>
                  <a:pt x="3480" y="176"/>
                  <a:pt x="4092" y="420"/>
                  <a:pt x="4704" y="664"/>
                </a:cubicBezTo>
              </a:path>
            </a:pathLst>
          </a:cu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 rot="21070313">
            <a:off x="253635" y="3883968"/>
            <a:ext cx="23407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TROPOSPHERE</a:t>
            </a:r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 flipV="1">
            <a:off x="6629400" y="2514600"/>
            <a:ext cx="1295400" cy="1828800"/>
          </a:xfrm>
          <a:prstGeom prst="line">
            <a:avLst/>
          </a:prstGeom>
          <a:noFill/>
          <a:ln w="38100">
            <a:solidFill>
              <a:srgbClr val="000099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26"/>
          <p:cNvSpPr>
            <a:spLocks noChangeShapeType="1"/>
          </p:cNvSpPr>
          <p:nvPr/>
        </p:nvSpPr>
        <p:spPr bwMode="auto">
          <a:xfrm flipH="1">
            <a:off x="3505200" y="1295400"/>
            <a:ext cx="1447800" cy="1371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auto">
          <a:xfrm flipH="1">
            <a:off x="3048000" y="1524000"/>
            <a:ext cx="2133600" cy="4495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28"/>
          <p:cNvSpPr>
            <a:spLocks noChangeShapeType="1"/>
          </p:cNvSpPr>
          <p:nvPr/>
        </p:nvSpPr>
        <p:spPr bwMode="auto">
          <a:xfrm flipH="1" flipV="1">
            <a:off x="2438400" y="4191000"/>
            <a:ext cx="609600" cy="1752600"/>
          </a:xfrm>
          <a:prstGeom prst="line">
            <a:avLst/>
          </a:prstGeom>
          <a:noFill/>
          <a:ln w="38100">
            <a:solidFill>
              <a:srgbClr val="CC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228600" y="4722813"/>
            <a:ext cx="2590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>
              <a:spcBef>
                <a:spcPct val="20000"/>
              </a:spcBef>
              <a:defRPr/>
            </a:pPr>
            <a:r>
              <a:rPr lang="en-US" sz="1800" i="1" dirty="0">
                <a:solidFill>
                  <a:srgbClr val="CC0000"/>
                </a:solidFill>
                <a:latin typeface="+mj-lt"/>
              </a:rPr>
              <a:t>4% Reflected by Earth’s Surface</a:t>
            </a:r>
          </a:p>
          <a:p>
            <a:pPr>
              <a:defRPr/>
            </a:pPr>
            <a:endParaRPr lang="en-US" sz="1800" dirty="0">
              <a:solidFill>
                <a:srgbClr val="CC0000"/>
              </a:solidFill>
            </a:endParaRPr>
          </a:p>
        </p:txBody>
      </p:sp>
      <p:pic>
        <p:nvPicPr>
          <p:cNvPr id="20" name="Picture 40" descr="MCj0432591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572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ree"/>
          <p:cNvSpPr>
            <a:spLocks noEditPoints="1" noChangeArrowheads="1"/>
          </p:cNvSpPr>
          <p:nvPr/>
        </p:nvSpPr>
        <p:spPr bwMode="auto">
          <a:xfrm>
            <a:off x="6172200" y="5334000"/>
            <a:ext cx="676275" cy="60007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2" name="Picture 44" descr="MCj041350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88" y="5638800"/>
            <a:ext cx="557212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ree"/>
          <p:cNvSpPr>
            <a:spLocks noEditPoints="1" noChangeArrowheads="1"/>
          </p:cNvSpPr>
          <p:nvPr/>
        </p:nvSpPr>
        <p:spPr bwMode="auto">
          <a:xfrm>
            <a:off x="3810000" y="5257800"/>
            <a:ext cx="676275" cy="60007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Tree"/>
          <p:cNvSpPr>
            <a:spLocks noEditPoints="1" noChangeArrowheads="1"/>
          </p:cNvSpPr>
          <p:nvPr/>
        </p:nvSpPr>
        <p:spPr bwMode="auto">
          <a:xfrm>
            <a:off x="4343400" y="5419725"/>
            <a:ext cx="381000" cy="44767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" name="Tree"/>
          <p:cNvSpPr>
            <a:spLocks noEditPoints="1" noChangeArrowheads="1"/>
          </p:cNvSpPr>
          <p:nvPr/>
        </p:nvSpPr>
        <p:spPr bwMode="auto">
          <a:xfrm>
            <a:off x="7010400" y="5715000"/>
            <a:ext cx="533400" cy="37147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" name="Tree"/>
          <p:cNvSpPr>
            <a:spLocks noEditPoints="1" noChangeArrowheads="1"/>
          </p:cNvSpPr>
          <p:nvPr/>
        </p:nvSpPr>
        <p:spPr bwMode="auto">
          <a:xfrm>
            <a:off x="7467600" y="5562600"/>
            <a:ext cx="676275" cy="60007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Tree"/>
          <p:cNvSpPr>
            <a:spLocks noEditPoints="1" noChangeArrowheads="1"/>
          </p:cNvSpPr>
          <p:nvPr/>
        </p:nvSpPr>
        <p:spPr bwMode="auto">
          <a:xfrm>
            <a:off x="7848600" y="5867400"/>
            <a:ext cx="533400" cy="37147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" name="Text Box 55"/>
          <p:cNvSpPr txBox="1">
            <a:spLocks noChangeArrowheads="1"/>
          </p:cNvSpPr>
          <p:nvPr/>
        </p:nvSpPr>
        <p:spPr bwMode="auto">
          <a:xfrm>
            <a:off x="1295400" y="271145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i="1" dirty="0">
                <a:solidFill>
                  <a:schemeClr val="accent1"/>
                </a:solidFill>
                <a:latin typeface="+mj-lt"/>
              </a:rPr>
              <a:t>15% absorbed by Atmosphere</a:t>
            </a:r>
          </a:p>
        </p:txBody>
      </p:sp>
      <p:pic>
        <p:nvPicPr>
          <p:cNvPr id="29" name="Picture 56" descr="MCj041350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791200"/>
            <a:ext cx="557213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Freeform 57"/>
          <p:cNvSpPr>
            <a:spLocks/>
          </p:cNvSpPr>
          <p:nvPr/>
        </p:nvSpPr>
        <p:spPr bwMode="auto">
          <a:xfrm>
            <a:off x="990600" y="2286000"/>
            <a:ext cx="7467600" cy="457200"/>
          </a:xfrm>
          <a:custGeom>
            <a:avLst/>
            <a:gdLst>
              <a:gd name="T0" fmla="*/ 0 w 4704"/>
              <a:gd name="T1" fmla="*/ 2147483647 h 760"/>
              <a:gd name="T2" fmla="*/ 2147483647 w 4704"/>
              <a:gd name="T3" fmla="*/ 2147483647 h 760"/>
              <a:gd name="T4" fmla="*/ 2147483647 w 4704"/>
              <a:gd name="T5" fmla="*/ 2147483647 h 760"/>
              <a:gd name="T6" fmla="*/ 2147483647 w 4704"/>
              <a:gd name="T7" fmla="*/ 2147483647 h 760"/>
              <a:gd name="T8" fmla="*/ 0 60000 65536"/>
              <a:gd name="T9" fmla="*/ 0 60000 65536"/>
              <a:gd name="T10" fmla="*/ 0 60000 65536"/>
              <a:gd name="T11" fmla="*/ 0 60000 65536"/>
              <a:gd name="T12" fmla="*/ 0 w 4704"/>
              <a:gd name="T13" fmla="*/ 0 h 760"/>
              <a:gd name="T14" fmla="*/ 4704 w 4704"/>
              <a:gd name="T15" fmla="*/ 760 h 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04" h="760">
                <a:moveTo>
                  <a:pt x="0" y="760"/>
                </a:moveTo>
                <a:cubicBezTo>
                  <a:pt x="592" y="504"/>
                  <a:pt x="1184" y="248"/>
                  <a:pt x="1680" y="136"/>
                </a:cubicBezTo>
                <a:cubicBezTo>
                  <a:pt x="2176" y="24"/>
                  <a:pt x="2472" y="0"/>
                  <a:pt x="2976" y="88"/>
                </a:cubicBezTo>
                <a:cubicBezTo>
                  <a:pt x="3480" y="176"/>
                  <a:pt x="4092" y="420"/>
                  <a:pt x="4704" y="664"/>
                </a:cubicBezTo>
              </a:path>
            </a:pathLst>
          </a:custGeom>
          <a:noFill/>
          <a:ln w="38100">
            <a:solidFill>
              <a:srgbClr val="6699FF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Freeform 58"/>
          <p:cNvSpPr>
            <a:spLocks/>
          </p:cNvSpPr>
          <p:nvPr/>
        </p:nvSpPr>
        <p:spPr bwMode="auto">
          <a:xfrm>
            <a:off x="2971800" y="2667000"/>
            <a:ext cx="596900" cy="685800"/>
          </a:xfrm>
          <a:custGeom>
            <a:avLst/>
            <a:gdLst>
              <a:gd name="T0" fmla="*/ 2147483647 w 472"/>
              <a:gd name="T1" fmla="*/ 0 h 576"/>
              <a:gd name="T2" fmla="*/ 2147483647 w 472"/>
              <a:gd name="T3" fmla="*/ 2147483647 h 576"/>
              <a:gd name="T4" fmla="*/ 2147483647 w 472"/>
              <a:gd name="T5" fmla="*/ 2147483647 h 576"/>
              <a:gd name="T6" fmla="*/ 2147483647 w 472"/>
              <a:gd name="T7" fmla="*/ 2147483647 h 576"/>
              <a:gd name="T8" fmla="*/ 0 w 472"/>
              <a:gd name="T9" fmla="*/ 2147483647 h 5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2"/>
              <a:gd name="T16" fmla="*/ 0 h 576"/>
              <a:gd name="T17" fmla="*/ 472 w 472"/>
              <a:gd name="T18" fmla="*/ 576 h 5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2" h="576">
                <a:moveTo>
                  <a:pt x="432" y="0"/>
                </a:moveTo>
                <a:cubicBezTo>
                  <a:pt x="452" y="96"/>
                  <a:pt x="472" y="192"/>
                  <a:pt x="432" y="240"/>
                </a:cubicBezTo>
                <a:cubicBezTo>
                  <a:pt x="392" y="288"/>
                  <a:pt x="224" y="240"/>
                  <a:pt x="192" y="288"/>
                </a:cubicBezTo>
                <a:cubicBezTo>
                  <a:pt x="160" y="336"/>
                  <a:pt x="272" y="480"/>
                  <a:pt x="240" y="528"/>
                </a:cubicBezTo>
                <a:cubicBezTo>
                  <a:pt x="208" y="576"/>
                  <a:pt x="104" y="576"/>
                  <a:pt x="0" y="576"/>
                </a:cubicBezTo>
              </a:path>
            </a:pathLst>
          </a:custGeom>
          <a:noFill/>
          <a:ln w="38100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59"/>
          <p:cNvSpPr>
            <a:spLocks noChangeShapeType="1"/>
          </p:cNvSpPr>
          <p:nvPr/>
        </p:nvSpPr>
        <p:spPr bwMode="auto">
          <a:xfrm flipV="1">
            <a:off x="6553200" y="914400"/>
            <a:ext cx="1066800" cy="1447800"/>
          </a:xfrm>
          <a:prstGeom prst="line">
            <a:avLst/>
          </a:prstGeom>
          <a:noFill/>
          <a:ln w="38100">
            <a:solidFill>
              <a:srgbClr val="CCCC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 Box 60"/>
          <p:cNvSpPr txBox="1">
            <a:spLocks noChangeArrowheads="1"/>
          </p:cNvSpPr>
          <p:nvPr/>
        </p:nvSpPr>
        <p:spPr bwMode="auto">
          <a:xfrm>
            <a:off x="6934200" y="175260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i="1" dirty="0">
                <a:solidFill>
                  <a:srgbClr val="C0B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6% Reflected by Atmosphere</a:t>
            </a:r>
          </a:p>
        </p:txBody>
      </p:sp>
      <p:pic>
        <p:nvPicPr>
          <p:cNvPr id="34" name="Picture 61" descr="MCj041350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5486400"/>
            <a:ext cx="450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62"/>
          <p:cNvSpPr txBox="1">
            <a:spLocks noChangeArrowheads="1"/>
          </p:cNvSpPr>
          <p:nvPr/>
        </p:nvSpPr>
        <p:spPr bwMode="auto">
          <a:xfrm rot="21118053">
            <a:off x="422414" y="2118668"/>
            <a:ext cx="33001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TOP OF ATMOSPHERE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467600" y="3352800"/>
            <a:ext cx="152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1400" i="1" dirty="0">
                <a:solidFill>
                  <a:schemeClr val="tx2"/>
                </a:solidFill>
              </a:rPr>
              <a:t>25% reflected back by clouds</a:t>
            </a:r>
            <a:endParaRPr lang="en-US" sz="1400" dirty="0"/>
          </a:p>
          <a:p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 rot="21195667">
            <a:off x="1779693" y="6275341"/>
            <a:ext cx="1043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Earth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648200" y="58674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50% of all rays ABSORBED by Earth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Humidity</a:t>
            </a:r>
            <a:endParaRPr lang="en-US" dirty="0"/>
          </a:p>
        </p:txBody>
      </p:sp>
      <p:pic>
        <p:nvPicPr>
          <p:cNvPr id="4" name="Content Placeholder 3" descr="07e_relative_humidity_glasses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43200" y="2362200"/>
            <a:ext cx="5715000" cy="3048000"/>
          </a:xfrm>
        </p:spPr>
      </p:pic>
      <p:sp>
        <p:nvSpPr>
          <p:cNvPr id="5" name="TextBox 4"/>
          <p:cNvSpPr txBox="1"/>
          <p:nvPr/>
        </p:nvSpPr>
        <p:spPr>
          <a:xfrm>
            <a:off x="381000" y="1752600"/>
            <a:ext cx="5537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Humidity is the amount of water vapor in the air</a:t>
            </a:r>
          </a:p>
          <a:p>
            <a:endParaRPr lang="en-US" sz="2000" dirty="0"/>
          </a:p>
          <a:p>
            <a:r>
              <a:rPr lang="en-US" sz="2000" dirty="0" smtClean="0"/>
              <a:t>Relative humidity is the % of water vapor</a:t>
            </a:r>
          </a:p>
          <a:p>
            <a:r>
              <a:rPr lang="en-US" sz="2000" dirty="0" smtClean="0"/>
              <a:t>compared to what the air can hold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943600"/>
            <a:ext cx="8369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Warm air can hold more water vapor compared to cold air!!!!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Air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09160"/>
          </a:xfrm>
        </p:spPr>
        <p:txBody>
          <a:bodyPr/>
          <a:lstStyle/>
          <a:p>
            <a:r>
              <a:rPr lang="en-US" dirty="0" smtClean="0"/>
              <a:t>Pressure changes as the temperature changes:</a:t>
            </a:r>
          </a:p>
          <a:p>
            <a:endParaRPr lang="en-US" dirty="0" smtClean="0"/>
          </a:p>
          <a:p>
            <a:pPr lvl="1"/>
            <a:r>
              <a:rPr lang="en-US" dirty="0"/>
              <a:t>HOT AIR rises, putting less pressure on the ground</a:t>
            </a:r>
          </a:p>
          <a:p>
            <a:pPr lvl="1"/>
            <a:r>
              <a:rPr lang="en-US" dirty="0"/>
              <a:t>COLD AIR sinks, adding more pressure to the ground</a:t>
            </a:r>
          </a:p>
          <a:p>
            <a:endParaRPr lang="en-US" dirty="0"/>
          </a:p>
          <a:p>
            <a:r>
              <a:rPr lang="en-US" dirty="0" smtClean="0"/>
              <a:t>Pressure also changes with altitude:</a:t>
            </a:r>
          </a:p>
          <a:p>
            <a:pPr lvl="1"/>
            <a:r>
              <a:rPr lang="en-US" dirty="0" smtClean="0"/>
              <a:t>pressure is low at high elevations, and vice versa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78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txBody>
          <a:bodyPr/>
          <a:lstStyle/>
          <a:p>
            <a:r>
              <a:rPr lang="en-US" dirty="0" smtClean="0"/>
              <a:t>High Pressure pushes air away. Wind, clouds and rain go away as air leaves the high.</a:t>
            </a:r>
          </a:p>
          <a:p>
            <a:endParaRPr lang="en-US" dirty="0"/>
          </a:p>
          <a:p>
            <a:r>
              <a:rPr lang="en-US" dirty="0" smtClean="0"/>
              <a:t>Low Pressure is where the air ends up.  The wind, clouds, and rain move toward the low.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4165958" cy="280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446582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29400" y="25146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36195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603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WIND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6096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Wind is the horizontal movement of air from areas of high density and high pressure to areas of low density and low pressure. Unequal heating causes these differences.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sea-land-breez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752600"/>
            <a:ext cx="6905625" cy="510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2743200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Low density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Low pressure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2590800"/>
            <a:ext cx="146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High density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High pressure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5334000"/>
            <a:ext cx="1620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High density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High pressure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5486400"/>
            <a:ext cx="1569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Low density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Low pressure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Precipitation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00200"/>
            <a:ext cx="6629400" cy="4709160"/>
          </a:xfrm>
        </p:spPr>
        <p:txBody>
          <a:bodyPr/>
          <a:lstStyle/>
          <a:p>
            <a:r>
              <a:rPr lang="en-US" dirty="0" smtClean="0"/>
              <a:t>Rain</a:t>
            </a:r>
          </a:p>
          <a:p>
            <a:r>
              <a:rPr lang="en-US" dirty="0" smtClean="0"/>
              <a:t>Snow</a:t>
            </a:r>
          </a:p>
          <a:p>
            <a:r>
              <a:rPr lang="en-US" dirty="0" smtClean="0"/>
              <a:t>Sleet</a:t>
            </a:r>
          </a:p>
          <a:p>
            <a:r>
              <a:rPr lang="en-US" dirty="0" smtClean="0"/>
              <a:t>Hail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1976</TotalTime>
  <Words>564</Words>
  <Application>Microsoft Office PowerPoint</Application>
  <PresentationFormat>On-screen Show (4:3)</PresentationFormat>
  <Paragraphs>108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Apex</vt:lpstr>
      <vt:lpstr>Changes in the Atmosphere</vt:lpstr>
      <vt:lpstr>SIX Factors to Consider</vt:lpstr>
      <vt:lpstr>PowerPoint Presentation</vt:lpstr>
      <vt:lpstr>PowerPoint Presentation</vt:lpstr>
      <vt:lpstr>Relative Humidity</vt:lpstr>
      <vt:lpstr>Air Pressure</vt:lpstr>
      <vt:lpstr>Effects of Pressure</vt:lpstr>
      <vt:lpstr>WIND</vt:lpstr>
      <vt:lpstr>Types of Precipitation</vt:lpstr>
      <vt:lpstr>Largest Hailstone in US History: 8” across, 18” around, 1.94 pounds</vt:lpstr>
      <vt:lpstr>Three Requirements for  Clouds to Form:</vt:lpstr>
      <vt:lpstr>Temperature versus Heat</vt:lpstr>
      <vt:lpstr>Air Temperature and Cloud Formation</vt:lpstr>
      <vt:lpstr>Four Ways Clouds Form</vt:lpstr>
      <vt:lpstr>PowerPoint Presentation</vt:lpstr>
      <vt:lpstr>We also see how the terrain in Tahoe and Nevada is very different , due to orographic lifting </vt:lpstr>
      <vt:lpstr>PowerPoint Presentation</vt:lpstr>
      <vt:lpstr>Types of Clouds</vt:lpstr>
      <vt:lpstr>The Water Cycle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Atmosphere Lecture</dc:title>
  <dc:creator>Cathy</dc:creator>
  <cp:lastModifiedBy>Administrator</cp:lastModifiedBy>
  <cp:revision>45</cp:revision>
  <cp:lastPrinted>1601-01-01T00:00:00Z</cp:lastPrinted>
  <dcterms:created xsi:type="dcterms:W3CDTF">2011-01-18T00:46:47Z</dcterms:created>
  <dcterms:modified xsi:type="dcterms:W3CDTF">2017-02-01T17:48:35Z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TC102037621033</vt:lpwstr>
  </property>
</Properties>
</file>