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72" r:id="rId3"/>
    <p:sldId id="268" r:id="rId4"/>
    <p:sldId id="269" r:id="rId5"/>
    <p:sldId id="279" r:id="rId6"/>
    <p:sldId id="280" r:id="rId7"/>
    <p:sldId id="281" r:id="rId8"/>
    <p:sldId id="282" r:id="rId9"/>
    <p:sldId id="283" r:id="rId10"/>
    <p:sldId id="285" r:id="rId11"/>
  </p:sldIdLst>
  <p:sldSz cx="9144000" cy="6858000" type="screen4x3"/>
  <p:notesSz cx="7048500" cy="93329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0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2" autoAdjust="0"/>
    <p:restoredTop sz="94660"/>
  </p:normalViewPr>
  <p:slideViewPr>
    <p:cSldViewPr>
      <p:cViewPr varScale="1">
        <p:scale>
          <a:sx n="87" d="100"/>
          <a:sy n="87" d="100"/>
        </p:scale>
        <p:origin x="-14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5AA4-1897-4A96-B5CE-BD9C081FE18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45EC-2C25-4646-8AD3-3F07724AC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5AA4-1897-4A96-B5CE-BD9C081FE18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45EC-2C25-4646-8AD3-3F07724AC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5AA4-1897-4A96-B5CE-BD9C081FE18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45EC-2C25-4646-8AD3-3F07724AC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5AA4-1897-4A96-B5CE-BD9C081FE18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45EC-2C25-4646-8AD3-3F07724AC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5AA4-1897-4A96-B5CE-BD9C081FE18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45EC-2C25-4646-8AD3-3F07724AC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5AA4-1897-4A96-B5CE-BD9C081FE18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45EC-2C25-4646-8AD3-3F07724AC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5AA4-1897-4A96-B5CE-BD9C081FE18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45EC-2C25-4646-8AD3-3F07724AC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5AA4-1897-4A96-B5CE-BD9C081FE18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45EC-2C25-4646-8AD3-3F07724AC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5AA4-1897-4A96-B5CE-BD9C081FE18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45EC-2C25-4646-8AD3-3F07724AC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5AA4-1897-4A96-B5CE-BD9C081FE18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45EC-2C25-4646-8AD3-3F07724AC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5AA4-1897-4A96-B5CE-BD9C081FE18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B45EC-2C25-4646-8AD3-3F07724AC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55AA4-1897-4A96-B5CE-BD9C081FE189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B45EC-2C25-4646-8AD3-3F07724AC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0060A8"/>
                </a:solidFill>
                <a:latin typeface="Algerian" panose="04020705040A02060702" pitchFamily="82" charset="0"/>
              </a:rPr>
              <a:t>HR Diagram</a:t>
            </a:r>
            <a:endParaRPr lang="en-US" sz="7200" dirty="0">
              <a:solidFill>
                <a:srgbClr val="0060A8"/>
              </a:solidFill>
              <a:latin typeface="Algerian" panose="04020705040A02060702" pitchFamily="8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91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Describe 3 </a:t>
            </a:r>
            <a:r>
              <a:rPr lang="en-US" dirty="0" smtClean="0"/>
              <a:t>pieces of information about the sun from this diagram:</a:t>
            </a:r>
          </a:p>
        </p:txBody>
      </p:sp>
      <p:pic>
        <p:nvPicPr>
          <p:cNvPr id="717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143000"/>
            <a:ext cx="6477000" cy="57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9331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latin typeface="Baveuse" pitchFamily="2" charset="0"/>
              </a:rPr>
              <a:t>Some STAR characteristics are:</a:t>
            </a:r>
            <a:endParaRPr lang="en-US" sz="5400" b="1" u="sng" dirty="0">
              <a:latin typeface="Baveus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B050"/>
                </a:solidFill>
              </a:rPr>
              <a:t>Magnitude</a:t>
            </a:r>
            <a:r>
              <a:rPr lang="en-US" dirty="0" smtClean="0"/>
              <a:t>: How </a:t>
            </a:r>
            <a:r>
              <a:rPr lang="en-US" b="1" i="1" dirty="0" smtClean="0"/>
              <a:t>bright</a:t>
            </a:r>
            <a:r>
              <a:rPr lang="en-US" dirty="0" smtClean="0"/>
              <a:t> a star ranks on a numerical scale ( -  is bright, + is dim)</a:t>
            </a:r>
          </a:p>
          <a:p>
            <a:r>
              <a:rPr lang="en-US" b="1" i="1" dirty="0" smtClean="0">
                <a:solidFill>
                  <a:srgbClr val="0070C0"/>
                </a:solidFill>
              </a:rPr>
              <a:t>Luminosity</a:t>
            </a:r>
            <a:r>
              <a:rPr lang="en-US" dirty="0" smtClean="0"/>
              <a:t>:  </a:t>
            </a:r>
            <a:r>
              <a:rPr lang="en-US" b="1" i="1" dirty="0" smtClean="0"/>
              <a:t>Energy output</a:t>
            </a:r>
            <a:r>
              <a:rPr lang="en-US" dirty="0" smtClean="0"/>
              <a:t> of a star in Watts (just like a </a:t>
            </a:r>
            <a:r>
              <a:rPr lang="en-US" dirty="0" err="1" smtClean="0"/>
              <a:t>lightbulb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050" name="Picture 2" descr="C:\Users\kmay\AppData\Local\Microsoft\Windows\Temporary Internet Files\Content.IE5\89RJ0RNL\MM900219086[2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3886199"/>
            <a:ext cx="1905000" cy="1933433"/>
          </a:xfrm>
          <a:prstGeom prst="rect">
            <a:avLst/>
          </a:prstGeom>
          <a:noFill/>
        </p:spPr>
      </p:pic>
      <p:pic>
        <p:nvPicPr>
          <p:cNvPr id="2051" name="Picture 3" descr="C:\Users\kmay\AppData\Local\Microsoft\Windows\Temporary Internet Files\Content.IE5\XQOR4IBY\MM900219062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4038600"/>
            <a:ext cx="1876985" cy="1905000"/>
          </a:xfrm>
          <a:prstGeom prst="rect">
            <a:avLst/>
          </a:prstGeom>
          <a:noFill/>
        </p:spPr>
      </p:pic>
      <p:pic>
        <p:nvPicPr>
          <p:cNvPr id="2052" name="Picture 4" descr="C:\Users\kmay\AppData\Local\Microsoft\Windows\Temporary Internet Files\Content.IE5\KMT3Y82Z\MM900219071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599" y="4038600"/>
            <a:ext cx="1952065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SPECTRAL CLASS: Categories of age, color, and temperature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/>
            <a:r>
              <a:rPr lang="en-US" sz="2800" dirty="0" smtClean="0"/>
              <a:t>Spectral Class categories: O, B, A, F, G, K, M </a:t>
            </a:r>
          </a:p>
          <a:p>
            <a:pPr lvl="2" eaLnBrk="1" hangingPunct="1">
              <a:buNone/>
            </a:pPr>
            <a:r>
              <a:rPr lang="en-US" sz="2800" dirty="0" smtClean="0"/>
              <a:t>[</a:t>
            </a:r>
            <a:r>
              <a:rPr lang="en-US" sz="2800" b="1" i="1" dirty="0" smtClean="0"/>
              <a:t>O</a:t>
            </a:r>
            <a:r>
              <a:rPr lang="en-US" sz="2800" i="1" dirty="0" smtClean="0"/>
              <a:t>h </a:t>
            </a:r>
            <a:r>
              <a:rPr lang="en-US" sz="2800" b="1" i="1" dirty="0" smtClean="0"/>
              <a:t>B</a:t>
            </a:r>
            <a:r>
              <a:rPr lang="en-US" sz="2800" i="1" dirty="0" smtClean="0"/>
              <a:t>e </a:t>
            </a:r>
            <a:r>
              <a:rPr lang="en-US" sz="2800" b="1" i="1" dirty="0" smtClean="0"/>
              <a:t>A</a:t>
            </a:r>
            <a:r>
              <a:rPr lang="en-US" sz="2800" i="1" dirty="0" smtClean="0"/>
              <a:t> </a:t>
            </a:r>
            <a:r>
              <a:rPr lang="en-US" sz="2800" b="1" i="1" dirty="0" smtClean="0"/>
              <a:t>F</a:t>
            </a:r>
            <a:r>
              <a:rPr lang="en-US" sz="2800" i="1" dirty="0" smtClean="0"/>
              <a:t>ine </a:t>
            </a:r>
            <a:r>
              <a:rPr lang="en-US" sz="2800" b="1" i="1" dirty="0" smtClean="0"/>
              <a:t>G</a:t>
            </a:r>
            <a:r>
              <a:rPr lang="en-US" sz="2800" i="1" dirty="0" smtClean="0"/>
              <a:t>irl, and </a:t>
            </a:r>
            <a:r>
              <a:rPr lang="en-US" sz="2800" b="1" i="1" dirty="0" smtClean="0"/>
              <a:t>K</a:t>
            </a:r>
            <a:r>
              <a:rPr lang="en-US" sz="2800" i="1" dirty="0" smtClean="0"/>
              <a:t>iss </a:t>
            </a:r>
            <a:r>
              <a:rPr lang="en-US" sz="2800" b="1" i="1" dirty="0" smtClean="0"/>
              <a:t>M</a:t>
            </a:r>
            <a:r>
              <a:rPr lang="en-US" sz="2800" i="1" dirty="0" smtClean="0"/>
              <a:t>e</a:t>
            </a:r>
            <a:r>
              <a:rPr lang="en-US" sz="2800" dirty="0" smtClean="0"/>
              <a:t> ]</a:t>
            </a:r>
          </a:p>
          <a:p>
            <a:pPr lvl="2" eaLnBrk="1" hangingPunct="1"/>
            <a:endParaRPr lang="en-US" sz="2800" dirty="0" smtClean="0"/>
          </a:p>
          <a:p>
            <a:pPr lvl="2" eaLnBrk="1" hangingPunct="1"/>
            <a:endParaRPr lang="en-US" dirty="0" smtClean="0"/>
          </a:p>
          <a:p>
            <a:pPr lvl="2" eaLnBrk="1" hangingPunct="1"/>
            <a:endParaRPr lang="en-US" dirty="0" smtClean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781298"/>
            <a:ext cx="6248400" cy="171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The </a:t>
            </a:r>
            <a:r>
              <a:rPr lang="en-US" i="1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Hertzsprung</a:t>
            </a:r>
            <a:r>
              <a:rPr lang="en-US" i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-Russell Diagram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 a scatter plot that is 4-directional: it tells you the spectral class, magnitude, power, and temperature of a star. </a:t>
            </a:r>
          </a:p>
        </p:txBody>
      </p:sp>
      <p:pic>
        <p:nvPicPr>
          <p:cNvPr id="717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423283"/>
            <a:ext cx="5029200" cy="4448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Is a Red Supergiant or a White Dwarf brighter?</a:t>
            </a:r>
          </a:p>
        </p:txBody>
      </p:sp>
      <p:pic>
        <p:nvPicPr>
          <p:cNvPr id="717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143000"/>
            <a:ext cx="6477000" cy="57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3258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Is a Blue Dwarf or a White Dwarf hotter?</a:t>
            </a:r>
          </a:p>
        </p:txBody>
      </p:sp>
      <p:pic>
        <p:nvPicPr>
          <p:cNvPr id="717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143000"/>
            <a:ext cx="6477000" cy="57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9331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Is a reddish main sequence star or the sun younger?</a:t>
            </a:r>
          </a:p>
        </p:txBody>
      </p:sp>
      <p:pic>
        <p:nvPicPr>
          <p:cNvPr id="717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143000"/>
            <a:ext cx="6477000" cy="57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9331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Does a Red Giant or a Blue Giant generate more power from fusion?</a:t>
            </a:r>
          </a:p>
        </p:txBody>
      </p:sp>
      <p:pic>
        <p:nvPicPr>
          <p:cNvPr id="717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143000"/>
            <a:ext cx="6477000" cy="57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9331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What spectral class does White Dwarf stars belong to?</a:t>
            </a:r>
          </a:p>
        </p:txBody>
      </p:sp>
      <p:pic>
        <p:nvPicPr>
          <p:cNvPr id="717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143000"/>
            <a:ext cx="6477000" cy="57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9331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151</Words>
  <Application>Microsoft Office PowerPoint</Application>
  <PresentationFormat>On-screen Show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HR Diagram</vt:lpstr>
      <vt:lpstr>Some STAR characteristics are:</vt:lpstr>
      <vt:lpstr>SPECTRAL CLASS: Categories of age, color, and temperature </vt:lpstr>
      <vt:lpstr>The Hertzsprung-Russell Diagram is a scatter plot that is 4-directional: it tells you the spectral class, magnitude, power, and temperature of a star. </vt:lpstr>
      <vt:lpstr>Is a Red Supergiant or a White Dwarf brighter?</vt:lpstr>
      <vt:lpstr>Is a Blue Dwarf or a White Dwarf hotter?</vt:lpstr>
      <vt:lpstr>Is a reddish main sequence star or the sun younger?</vt:lpstr>
      <vt:lpstr>Does a Red Giant or a Blue Giant generate more power from fusion?</vt:lpstr>
      <vt:lpstr>What spectral class does White Dwarf stars belong to?</vt:lpstr>
      <vt:lpstr>Describe 3 pieces of information about the sun from this diagram:</vt:lpstr>
    </vt:vector>
  </TitlesOfParts>
  <Company>EDUHSD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NOTES: Star Chemistry and Measurement</dc:title>
  <dc:creator>isuser</dc:creator>
  <cp:lastModifiedBy>Administrator</cp:lastModifiedBy>
  <cp:revision>41</cp:revision>
  <cp:lastPrinted>2017-05-02T18:27:35Z</cp:lastPrinted>
  <dcterms:created xsi:type="dcterms:W3CDTF">2011-03-22T00:54:57Z</dcterms:created>
  <dcterms:modified xsi:type="dcterms:W3CDTF">2017-05-02T20:10:06Z</dcterms:modified>
</cp:coreProperties>
</file>