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19"/>
  </p:notesMasterIdLst>
  <p:sldIdLst>
    <p:sldId id="256" r:id="rId2"/>
    <p:sldId id="276" r:id="rId3"/>
    <p:sldId id="277" r:id="rId4"/>
    <p:sldId id="278" r:id="rId5"/>
    <p:sldId id="279" r:id="rId6"/>
    <p:sldId id="280" r:id="rId7"/>
    <p:sldId id="281" r:id="rId8"/>
    <p:sldId id="274" r:id="rId9"/>
    <p:sldId id="275" r:id="rId10"/>
    <p:sldId id="282" r:id="rId11"/>
    <p:sldId id="283" r:id="rId12"/>
    <p:sldId id="284" r:id="rId13"/>
    <p:sldId id="285" r:id="rId14"/>
    <p:sldId id="286" r:id="rId15"/>
    <p:sldId id="287" r:id="rId16"/>
    <p:sldId id="288" r:id="rId17"/>
    <p:sldId id="289"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68BA6F-D727-45E9-A514-85FD5D05A714}" type="datetimeFigureOut">
              <a:rPr lang="en-US" smtClean="0"/>
              <a:pPr/>
              <a:t>2/27/2017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D3F6B7-458A-4231-8F3D-34FB8FB7C3C4}" type="slidenum">
              <a:rPr lang="en-US" smtClean="0"/>
              <a:pPr/>
              <a:t>‹#›</a:t>
            </a:fld>
            <a:endParaRPr lang="en-US"/>
          </a:p>
        </p:txBody>
      </p:sp>
    </p:spTree>
    <p:extLst>
      <p:ext uri="{BB962C8B-B14F-4D97-AF65-F5344CB8AC3E}">
        <p14:creationId xmlns:p14="http://schemas.microsoft.com/office/powerpoint/2010/main" val="311705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C81317C-7273-4042-832B-EFDC71A5C9BC}"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D6353-AA34-403E-9065-131606DF37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F2A7A-169B-46C9-A8E2-965858CA61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B0709-F90C-4EF6-A21E-BFDC3984E3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F13F63F-994C-4547-873D-674CDD9E2F5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A4C28B-1B92-49AF-9607-FB7D6B2971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8CBBF-7E82-4BAE-91C5-9D0C951C00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5DA3B7-C70A-407B-9B80-5C7EE505C9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F002D1-40F1-4AB4-B705-5D235166CF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668E2-9027-4037-B5CF-737DBFC6A4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BE6D4-167C-4F4A-ABEA-39DDF45248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54B1B07-D551-41D3-9B9C-A84209E0F22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classzone.com/books/earth_science/terc/content/visualizations/es2002/es2002page01.cfm?chapter_no=visualization"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9.xml"/><Relationship Id="rId4" Type="http://schemas.openxmlformats.org/officeDocument/2006/relationships/hyperlink" Target="http://www.classzone.com/books/earth_science/terc/content/visualizations/es2002/es2002page01.cfm?chapter_no=visualizatio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classzone.com/books/earth_science/terc/content/visualizations/es1904/es1904page01.cfm" TargetMode="External"/><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7.xml"/><Relationship Id="rId1" Type="http://schemas.openxmlformats.org/officeDocument/2006/relationships/slideLayout" Target="../slideLayouts/slideLayout7.xml"/><Relationship Id="rId4" Type="http://schemas.openxmlformats.org/officeDocument/2006/relationships/hyperlink" Target="http://www.mhhe.com/biosci/genbio/tlw3/eBridge/Chp29/animations/ch29/global_wind_circulation.sw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kingfish.coastal.edu/marine/Animations/Hadley/hadley.html"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229600" cy="990600"/>
          </a:xfrm>
        </p:spPr>
        <p:txBody>
          <a:bodyPr/>
          <a:lstStyle/>
          <a:p>
            <a:r>
              <a:rPr lang="en-US" dirty="0" smtClean="0">
                <a:solidFill>
                  <a:schemeClr val="bg1"/>
                </a:solidFill>
              </a:rPr>
              <a:t>Meteorology</a:t>
            </a:r>
            <a:endParaRPr lang="en-US" dirty="0">
              <a:solidFill>
                <a:schemeClr val="bg1"/>
              </a:solidFill>
            </a:endParaRPr>
          </a:p>
        </p:txBody>
      </p:sp>
      <p:sp>
        <p:nvSpPr>
          <p:cNvPr id="3" name="Subtitle 2"/>
          <p:cNvSpPr>
            <a:spLocks noGrp="1"/>
          </p:cNvSpPr>
          <p:nvPr>
            <p:ph type="subTitle" idx="1"/>
          </p:nvPr>
        </p:nvSpPr>
        <p:spPr>
          <a:xfrm>
            <a:off x="1371600" y="1981200"/>
            <a:ext cx="6400800" cy="1752600"/>
          </a:xfrm>
        </p:spPr>
        <p:txBody>
          <a:bodyPr/>
          <a:lstStyle/>
          <a:p>
            <a:r>
              <a:rPr lang="en-US" dirty="0" smtClean="0"/>
              <a:t>12.1: The Causes of Weather</a:t>
            </a:r>
          </a:p>
          <a:p>
            <a:r>
              <a:rPr lang="en-US" dirty="0" smtClean="0"/>
              <a:t>12.2</a:t>
            </a:r>
            <a:r>
              <a:rPr lang="en-US" dirty="0" smtClean="0"/>
              <a:t>: Weather </a:t>
            </a:r>
            <a:r>
              <a:rPr lang="en-US" dirty="0" smtClean="0"/>
              <a:t>Systems</a:t>
            </a:r>
            <a:endParaRPr lang="en-US" dirty="0"/>
          </a:p>
        </p:txBody>
      </p:sp>
      <p:sp>
        <p:nvSpPr>
          <p:cNvPr id="5" name="Rectangle 4"/>
          <p:cNvSpPr/>
          <p:nvPr/>
        </p:nvSpPr>
        <p:spPr>
          <a:xfrm rot="20376207">
            <a:off x="69870" y="3525043"/>
            <a:ext cx="2903680"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Weather</a:t>
            </a:r>
            <a:endParaRPr lang="en-US" sz="5400" b="1"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
        <p:nvSpPr>
          <p:cNvPr id="6" name="Rectangle 5"/>
          <p:cNvSpPr/>
          <p:nvPr/>
        </p:nvSpPr>
        <p:spPr>
          <a:xfrm rot="888431">
            <a:off x="6085978" y="3494514"/>
            <a:ext cx="2409635" cy="830997"/>
          </a:xfrm>
          <a:prstGeom prst="rect">
            <a:avLst/>
          </a:prstGeom>
        </p:spPr>
        <p:txBody>
          <a:bodyPr wrap="none">
            <a:spAutoFit/>
          </a:bodyPr>
          <a:lstStyle/>
          <a:p>
            <a:pPr algn="ctr"/>
            <a:r>
              <a:rPr lang="en-US" sz="4800" b="1"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Climate</a:t>
            </a:r>
            <a:endParaRPr lang="en-US" sz="48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endParaRPr>
          </a:p>
        </p:txBody>
      </p:sp>
      <p:pic>
        <p:nvPicPr>
          <p:cNvPr id="7" name="Picture 6" descr="desert2.jpg"/>
          <p:cNvPicPr>
            <a:picLocks noChangeAspect="1"/>
          </p:cNvPicPr>
          <p:nvPr/>
        </p:nvPicPr>
        <p:blipFill>
          <a:blip r:embed="rId2" cstate="print"/>
          <a:stretch>
            <a:fillRect/>
          </a:stretch>
        </p:blipFill>
        <p:spPr>
          <a:xfrm>
            <a:off x="6400800" y="5029200"/>
            <a:ext cx="2228850" cy="1429884"/>
          </a:xfrm>
          <a:prstGeom prst="rect">
            <a:avLst/>
          </a:prstGeom>
        </p:spPr>
      </p:pic>
      <p:pic>
        <p:nvPicPr>
          <p:cNvPr id="8" name="Picture 7" descr="arctic.gif"/>
          <p:cNvPicPr>
            <a:picLocks noChangeAspect="1"/>
          </p:cNvPicPr>
          <p:nvPr/>
        </p:nvPicPr>
        <p:blipFill>
          <a:blip r:embed="rId3"/>
          <a:stretch>
            <a:fillRect/>
          </a:stretch>
        </p:blipFill>
        <p:spPr>
          <a:xfrm>
            <a:off x="3886200" y="3810000"/>
            <a:ext cx="2286000" cy="1562878"/>
          </a:xfrm>
          <a:prstGeom prst="rect">
            <a:avLst/>
          </a:prstGeom>
        </p:spPr>
      </p:pic>
      <p:pic>
        <p:nvPicPr>
          <p:cNvPr id="9" name="Picture 8" descr="clouds.jpg"/>
          <p:cNvPicPr>
            <a:picLocks noChangeAspect="1"/>
          </p:cNvPicPr>
          <p:nvPr/>
        </p:nvPicPr>
        <p:blipFill>
          <a:blip r:embed="rId4"/>
          <a:stretch>
            <a:fillRect/>
          </a:stretch>
        </p:blipFill>
        <p:spPr>
          <a:xfrm>
            <a:off x="838200" y="4648200"/>
            <a:ext cx="2333625" cy="1962150"/>
          </a:xfrm>
          <a:prstGeom prst="rect">
            <a:avLst/>
          </a:prstGeom>
        </p:spPr>
      </p:pic>
      <p:pic>
        <p:nvPicPr>
          <p:cNvPr id="10" name="Picture 9" descr="sun1GMJ.JPG"/>
          <p:cNvPicPr>
            <a:picLocks noChangeAspect="1"/>
          </p:cNvPicPr>
          <p:nvPr/>
        </p:nvPicPr>
        <p:blipFill>
          <a:blip r:embed="rId5"/>
          <a:stretch>
            <a:fillRect/>
          </a:stretch>
        </p:blipFill>
        <p:spPr>
          <a:xfrm rot="20143283">
            <a:off x="228600" y="1752600"/>
            <a:ext cx="2052638" cy="16714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5486400" cy="598488"/>
          </a:xfrm>
        </p:spPr>
        <p:txBody>
          <a:bodyPr>
            <a:noAutofit/>
          </a:bodyPr>
          <a:lstStyle/>
          <a:p>
            <a:r>
              <a:rPr lang="en-US" sz="3600" dirty="0" smtClean="0"/>
              <a:t>Cold Front</a:t>
            </a:r>
            <a:endParaRPr lang="en-US" sz="3600" dirty="0"/>
          </a:p>
        </p:txBody>
      </p:sp>
      <p:sp>
        <p:nvSpPr>
          <p:cNvPr id="4" name="Text Placeholder 3"/>
          <p:cNvSpPr>
            <a:spLocks noGrp="1"/>
          </p:cNvSpPr>
          <p:nvPr>
            <p:ph type="body" sz="half" idx="2"/>
          </p:nvPr>
        </p:nvSpPr>
        <p:spPr>
          <a:xfrm>
            <a:off x="152400" y="990600"/>
            <a:ext cx="8915400" cy="838200"/>
          </a:xfrm>
        </p:spPr>
        <p:txBody>
          <a:bodyPr>
            <a:noAutofit/>
          </a:bodyPr>
          <a:lstStyle/>
          <a:p>
            <a:r>
              <a:rPr lang="en-US" sz="2400" dirty="0" smtClean="0">
                <a:latin typeface="Arial" pitchFamily="34" charset="0"/>
                <a:cs typeface="Arial" pitchFamily="34" charset="0"/>
              </a:rPr>
              <a:t>Cold dense air hits  a mass of warm air shoving the warm air up quickly. Clouds, rain and even thunderstorms result. </a:t>
            </a:r>
            <a:endParaRPr lang="en-US" sz="2400" dirty="0">
              <a:latin typeface="Arial" pitchFamily="34" charset="0"/>
              <a:cs typeface="Arial" pitchFamily="34" charset="0"/>
            </a:endParaRPr>
          </a:p>
        </p:txBody>
      </p:sp>
      <p:sp>
        <p:nvSpPr>
          <p:cNvPr id="5" name="TextBox 4"/>
          <p:cNvSpPr txBox="1"/>
          <p:nvPr/>
        </p:nvSpPr>
        <p:spPr>
          <a:xfrm>
            <a:off x="609600" y="6019800"/>
            <a:ext cx="7315200" cy="646331"/>
          </a:xfrm>
          <a:prstGeom prst="rect">
            <a:avLst/>
          </a:prstGeom>
          <a:noFill/>
        </p:spPr>
        <p:txBody>
          <a:bodyPr wrap="square" rtlCol="0">
            <a:spAutoFit/>
          </a:bodyPr>
          <a:lstStyle/>
          <a:p>
            <a:r>
              <a:rPr lang="en-US" dirty="0" smtClean="0">
                <a:hlinkClick r:id="rId2"/>
              </a:rPr>
              <a:t>http://www.classzone.com/books/earth_science/terc/content/visualizations/es2002/es2002page01.cfm?chapter_no=visualization</a:t>
            </a:r>
            <a:endParaRPr lang="en-US" dirty="0"/>
          </a:p>
        </p:txBody>
      </p:sp>
      <p:pic>
        <p:nvPicPr>
          <p:cNvPr id="8" name="Picture 7" descr="coldfront.GIF"/>
          <p:cNvPicPr>
            <a:picLocks noChangeAspect="1"/>
          </p:cNvPicPr>
          <p:nvPr/>
        </p:nvPicPr>
        <p:blipFill>
          <a:blip r:embed="rId3"/>
          <a:stretch>
            <a:fillRect/>
          </a:stretch>
        </p:blipFill>
        <p:spPr>
          <a:xfrm>
            <a:off x="838200" y="1905000"/>
            <a:ext cx="7146301" cy="391001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5486400" cy="522288"/>
          </a:xfrm>
        </p:spPr>
        <p:txBody>
          <a:bodyPr>
            <a:noAutofit/>
          </a:bodyPr>
          <a:lstStyle/>
          <a:p>
            <a:r>
              <a:rPr lang="en-US" sz="3600" dirty="0" smtClean="0"/>
              <a:t>Warm Front</a:t>
            </a:r>
            <a:endParaRPr lang="en-US" sz="3600" dirty="0"/>
          </a:p>
        </p:txBody>
      </p:sp>
      <p:sp>
        <p:nvSpPr>
          <p:cNvPr id="4" name="Text Placeholder 3"/>
          <p:cNvSpPr>
            <a:spLocks noGrp="1"/>
          </p:cNvSpPr>
          <p:nvPr>
            <p:ph type="body" sz="half" idx="2"/>
          </p:nvPr>
        </p:nvSpPr>
        <p:spPr>
          <a:xfrm>
            <a:off x="228600" y="990600"/>
            <a:ext cx="8610600" cy="685800"/>
          </a:xfrm>
        </p:spPr>
        <p:txBody>
          <a:bodyPr>
            <a:noAutofit/>
          </a:bodyPr>
          <a:lstStyle/>
          <a:p>
            <a:r>
              <a:rPr lang="en-US" sz="2400" dirty="0" smtClean="0">
                <a:latin typeface="Arial" pitchFamily="34" charset="0"/>
                <a:cs typeface="Arial" pitchFamily="34" charset="0"/>
              </a:rPr>
              <a:t>Advancing warm air meets cold air. Warm air moves slowly up and over the cold air mass. A “parade of clouds” forms. </a:t>
            </a:r>
            <a:endParaRPr lang="en-US" sz="2400" dirty="0">
              <a:latin typeface="Arial" pitchFamily="34" charset="0"/>
              <a:cs typeface="Arial" pitchFamily="34" charset="0"/>
            </a:endParaRPr>
          </a:p>
        </p:txBody>
      </p:sp>
      <p:pic>
        <p:nvPicPr>
          <p:cNvPr id="9" name="Picture 8" descr="warmfront.GIF"/>
          <p:cNvPicPr>
            <a:picLocks noChangeAspect="1"/>
          </p:cNvPicPr>
          <p:nvPr/>
        </p:nvPicPr>
        <p:blipFill>
          <a:blip r:embed="rId2"/>
          <a:stretch>
            <a:fillRect/>
          </a:stretch>
        </p:blipFill>
        <p:spPr>
          <a:xfrm>
            <a:off x="3886200" y="2009935"/>
            <a:ext cx="5048250" cy="2762090"/>
          </a:xfrm>
          <a:prstGeom prst="rect">
            <a:avLst/>
          </a:prstGeom>
        </p:spPr>
      </p:pic>
      <p:pic>
        <p:nvPicPr>
          <p:cNvPr id="10" name="Picture 9" descr="warmfront.png"/>
          <p:cNvPicPr>
            <a:picLocks noChangeAspect="1"/>
          </p:cNvPicPr>
          <p:nvPr/>
        </p:nvPicPr>
        <p:blipFill>
          <a:blip r:embed="rId3"/>
          <a:stretch>
            <a:fillRect/>
          </a:stretch>
        </p:blipFill>
        <p:spPr>
          <a:xfrm>
            <a:off x="0" y="4495800"/>
            <a:ext cx="5195905" cy="2679308"/>
          </a:xfrm>
          <a:prstGeom prst="rect">
            <a:avLst/>
          </a:prstGeom>
        </p:spPr>
      </p:pic>
      <p:sp>
        <p:nvSpPr>
          <p:cNvPr id="12" name="TextBox 11"/>
          <p:cNvSpPr txBox="1"/>
          <p:nvPr/>
        </p:nvSpPr>
        <p:spPr>
          <a:xfrm>
            <a:off x="5867400" y="5562600"/>
            <a:ext cx="2286000" cy="984885"/>
          </a:xfrm>
          <a:prstGeom prst="rect">
            <a:avLst/>
          </a:prstGeom>
          <a:noFill/>
        </p:spPr>
        <p:txBody>
          <a:bodyPr wrap="square" rtlCol="0">
            <a:spAutoFit/>
          </a:bodyPr>
          <a:lstStyle/>
          <a:p>
            <a:r>
              <a:rPr lang="en-US" sz="1000" dirty="0" smtClean="0">
                <a:hlinkClick r:id="rId4"/>
              </a:rPr>
              <a:t>http://www.classzone.com/books/earth_science/terc/content/visualizations/es2002/es2002page01.cfm?chapter_no=visualization</a:t>
            </a:r>
            <a:endParaRPr lang="en-US" sz="1000"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44562"/>
          </a:xfrm>
        </p:spPr>
        <p:txBody>
          <a:bodyPr/>
          <a:lstStyle/>
          <a:p>
            <a:r>
              <a:rPr lang="en-US" dirty="0" smtClean="0"/>
              <a:t>Stationary Fronts</a:t>
            </a:r>
            <a:endParaRPr lang="en-US" dirty="0"/>
          </a:p>
        </p:txBody>
      </p:sp>
      <p:sp>
        <p:nvSpPr>
          <p:cNvPr id="6" name="TextBox 5"/>
          <p:cNvSpPr txBox="1"/>
          <p:nvPr/>
        </p:nvSpPr>
        <p:spPr>
          <a:xfrm>
            <a:off x="381000" y="1277034"/>
            <a:ext cx="8534400" cy="1200329"/>
          </a:xfrm>
          <a:prstGeom prst="rect">
            <a:avLst/>
          </a:prstGeom>
          <a:noFill/>
        </p:spPr>
        <p:txBody>
          <a:bodyPr wrap="square" rtlCol="0">
            <a:spAutoFit/>
          </a:bodyPr>
          <a:lstStyle/>
          <a:p>
            <a:r>
              <a:rPr lang="en-US" sz="2400" dirty="0" smtClean="0"/>
              <a:t>When two air masses meet with little difference between their temperatures. Neither mass moves. Also called a “Stalled Front</a:t>
            </a:r>
            <a:r>
              <a:rPr lang="en-US" dirty="0" smtClean="0"/>
              <a:t>”</a:t>
            </a:r>
            <a:endParaRPr lang="en-US" dirty="0"/>
          </a:p>
        </p:txBody>
      </p:sp>
      <p:pic>
        <p:nvPicPr>
          <p:cNvPr id="7" name="Picture 6" descr="front_stationary_en.gif"/>
          <p:cNvPicPr>
            <a:picLocks noChangeAspect="1"/>
          </p:cNvPicPr>
          <p:nvPr/>
        </p:nvPicPr>
        <p:blipFill>
          <a:blip r:embed="rId2"/>
          <a:stretch>
            <a:fillRect/>
          </a:stretch>
        </p:blipFill>
        <p:spPr>
          <a:xfrm>
            <a:off x="2514600" y="2323956"/>
            <a:ext cx="4114800" cy="453404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Occluded Front</a:t>
            </a:r>
            <a:endParaRPr lang="en-US" dirty="0"/>
          </a:p>
        </p:txBody>
      </p:sp>
      <p:sp>
        <p:nvSpPr>
          <p:cNvPr id="3" name="TextBox 2"/>
          <p:cNvSpPr txBox="1"/>
          <p:nvPr/>
        </p:nvSpPr>
        <p:spPr>
          <a:xfrm>
            <a:off x="990600" y="990600"/>
            <a:ext cx="7239000" cy="2246769"/>
          </a:xfrm>
          <a:prstGeom prst="rect">
            <a:avLst/>
          </a:prstGeom>
          <a:noFill/>
        </p:spPr>
        <p:txBody>
          <a:bodyPr wrap="square" rtlCol="0">
            <a:spAutoFit/>
          </a:bodyPr>
          <a:lstStyle/>
          <a:p>
            <a:r>
              <a:rPr lang="en-US" sz="2800" dirty="0" smtClean="0">
                <a:solidFill>
                  <a:schemeClr val="bg1"/>
                </a:solidFill>
              </a:rPr>
              <a:t>When a cold front moves so quickly that it overtakes a warm air mass  and hits another cold air mass. The warm air mass is thus “squeezed out” . It rains on both sides of an occluded front.</a:t>
            </a:r>
            <a:endParaRPr lang="en-US" sz="2800" dirty="0">
              <a:solidFill>
                <a:schemeClr val="bg1"/>
              </a:solidFill>
            </a:endParaRPr>
          </a:p>
        </p:txBody>
      </p:sp>
      <p:pic>
        <p:nvPicPr>
          <p:cNvPr id="4" name="Picture 3" descr="occludedfront.GIF"/>
          <p:cNvPicPr>
            <a:picLocks noChangeAspect="1"/>
          </p:cNvPicPr>
          <p:nvPr/>
        </p:nvPicPr>
        <p:blipFill>
          <a:blip r:embed="rId2"/>
          <a:stretch>
            <a:fillRect/>
          </a:stretch>
        </p:blipFill>
        <p:spPr>
          <a:xfrm>
            <a:off x="1676400" y="3352800"/>
            <a:ext cx="5657850" cy="30956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Pressure Systems</a:t>
            </a:r>
            <a:endParaRPr lang="en-US" dirty="0"/>
          </a:p>
        </p:txBody>
      </p:sp>
      <p:pic>
        <p:nvPicPr>
          <p:cNvPr id="3" name="Picture 2" descr="highpressurearea.gif"/>
          <p:cNvPicPr>
            <a:picLocks noChangeAspect="1"/>
          </p:cNvPicPr>
          <p:nvPr/>
        </p:nvPicPr>
        <p:blipFill>
          <a:blip r:embed="rId2"/>
          <a:stretch>
            <a:fillRect/>
          </a:stretch>
        </p:blipFill>
        <p:spPr>
          <a:xfrm>
            <a:off x="1676400" y="1524000"/>
            <a:ext cx="5743575" cy="2962275"/>
          </a:xfrm>
          <a:prstGeom prst="rect">
            <a:avLst/>
          </a:prstGeom>
        </p:spPr>
      </p:pic>
      <p:sp>
        <p:nvSpPr>
          <p:cNvPr id="4" name="TextBox 3"/>
          <p:cNvSpPr txBox="1"/>
          <p:nvPr/>
        </p:nvSpPr>
        <p:spPr>
          <a:xfrm>
            <a:off x="533401" y="4953000"/>
            <a:ext cx="8458200" cy="1384995"/>
          </a:xfrm>
          <a:prstGeom prst="rect">
            <a:avLst/>
          </a:prstGeom>
          <a:noFill/>
        </p:spPr>
        <p:txBody>
          <a:bodyPr wrap="square" rtlCol="0">
            <a:spAutoFit/>
          </a:bodyPr>
          <a:lstStyle/>
          <a:p>
            <a:r>
              <a:rPr lang="en-US" sz="2800" dirty="0" smtClean="0">
                <a:solidFill>
                  <a:schemeClr val="bg1"/>
                </a:solidFill>
              </a:rPr>
              <a:t>High Pressure – Air is Falling. In the N</a:t>
            </a:r>
            <a:r>
              <a:rPr lang="en-US" sz="2800" dirty="0" smtClean="0">
                <a:solidFill>
                  <a:schemeClr val="bg1"/>
                </a:solidFill>
              </a:rPr>
              <a:t>. Hemisphere </a:t>
            </a:r>
            <a:r>
              <a:rPr lang="en-US" sz="2800" dirty="0" smtClean="0">
                <a:solidFill>
                  <a:schemeClr val="bg1"/>
                </a:solidFill>
              </a:rPr>
              <a:t>the air moves in a clockwise direction OUT from the center. (S</a:t>
            </a:r>
            <a:r>
              <a:rPr lang="en-US" sz="2800" dirty="0" smtClean="0">
                <a:solidFill>
                  <a:schemeClr val="bg1"/>
                </a:solidFill>
              </a:rPr>
              <a:t>. Hemisphere </a:t>
            </a:r>
            <a:r>
              <a:rPr lang="en-US" sz="2800" dirty="0" smtClean="0">
                <a:solidFill>
                  <a:schemeClr val="bg1"/>
                </a:solidFill>
              </a:rPr>
              <a:t>it moves counter-clockwise)</a:t>
            </a:r>
            <a:endParaRPr lang="en-US" sz="2800" dirty="0">
              <a:solidFill>
                <a:schemeClr val="bg1"/>
              </a:solidFill>
            </a:endParaRPr>
          </a:p>
        </p:txBody>
      </p:sp>
      <p:sp>
        <p:nvSpPr>
          <p:cNvPr id="5" name="TextBox 4"/>
          <p:cNvSpPr txBox="1"/>
          <p:nvPr/>
        </p:nvSpPr>
        <p:spPr>
          <a:xfrm>
            <a:off x="228600" y="2362200"/>
            <a:ext cx="1385829" cy="646331"/>
          </a:xfrm>
          <a:prstGeom prst="rect">
            <a:avLst/>
          </a:prstGeom>
          <a:noFill/>
        </p:spPr>
        <p:txBody>
          <a:bodyPr wrap="none" rtlCol="0">
            <a:spAutoFit/>
          </a:bodyPr>
          <a:lstStyle/>
          <a:p>
            <a:r>
              <a:rPr lang="en-US" dirty="0" smtClean="0">
                <a:solidFill>
                  <a:srgbClr val="C00000"/>
                </a:solidFill>
              </a:rPr>
              <a:t>NICE </a:t>
            </a:r>
          </a:p>
          <a:p>
            <a:r>
              <a:rPr lang="en-US" dirty="0" smtClean="0">
                <a:solidFill>
                  <a:srgbClr val="C00000"/>
                </a:solidFill>
              </a:rPr>
              <a:t>WEATHER!</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Pressure Systems</a:t>
            </a:r>
            <a:endParaRPr lang="en-US" dirty="0"/>
          </a:p>
        </p:txBody>
      </p:sp>
      <p:pic>
        <p:nvPicPr>
          <p:cNvPr id="3" name="Picture 2" descr="lowpressurearea.gif"/>
          <p:cNvPicPr>
            <a:picLocks noChangeAspect="1"/>
          </p:cNvPicPr>
          <p:nvPr/>
        </p:nvPicPr>
        <p:blipFill>
          <a:blip r:embed="rId2"/>
          <a:stretch>
            <a:fillRect/>
          </a:stretch>
        </p:blipFill>
        <p:spPr>
          <a:xfrm>
            <a:off x="1676400" y="1371600"/>
            <a:ext cx="5705475" cy="2971800"/>
          </a:xfrm>
          <a:prstGeom prst="rect">
            <a:avLst/>
          </a:prstGeom>
        </p:spPr>
      </p:pic>
      <p:sp>
        <p:nvSpPr>
          <p:cNvPr id="4" name="TextBox 3"/>
          <p:cNvSpPr txBox="1"/>
          <p:nvPr/>
        </p:nvSpPr>
        <p:spPr>
          <a:xfrm>
            <a:off x="457200" y="4876800"/>
            <a:ext cx="8382000" cy="1661993"/>
          </a:xfrm>
          <a:prstGeom prst="rect">
            <a:avLst/>
          </a:prstGeom>
          <a:noFill/>
        </p:spPr>
        <p:txBody>
          <a:bodyPr wrap="square" rtlCol="0">
            <a:spAutoFit/>
          </a:bodyPr>
          <a:lstStyle/>
          <a:p>
            <a:r>
              <a:rPr lang="en-US" sz="2800" dirty="0" smtClean="0">
                <a:solidFill>
                  <a:schemeClr val="bg1"/>
                </a:solidFill>
              </a:rPr>
              <a:t>Low Pressure – Air is Rising. In the N</a:t>
            </a:r>
            <a:r>
              <a:rPr lang="en-US" sz="2800" dirty="0" smtClean="0">
                <a:solidFill>
                  <a:schemeClr val="bg1"/>
                </a:solidFill>
              </a:rPr>
              <a:t>. Hemisphere </a:t>
            </a:r>
            <a:r>
              <a:rPr lang="en-US" sz="2800" dirty="0" smtClean="0">
                <a:solidFill>
                  <a:schemeClr val="bg1"/>
                </a:solidFill>
              </a:rPr>
              <a:t>the air moves in a counter-clockwise direction INTO  the center. (S</a:t>
            </a:r>
            <a:r>
              <a:rPr lang="en-US" sz="2800" dirty="0" smtClean="0">
                <a:solidFill>
                  <a:schemeClr val="bg1"/>
                </a:solidFill>
              </a:rPr>
              <a:t>. Hemisphere </a:t>
            </a:r>
            <a:r>
              <a:rPr lang="en-US" sz="2800" dirty="0" smtClean="0">
                <a:solidFill>
                  <a:schemeClr val="bg1"/>
                </a:solidFill>
              </a:rPr>
              <a:t>it moves clockwise)</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706160"/>
            <a:ext cx="86868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Larger Scale Winds </a:t>
            </a:r>
            <a:r>
              <a:rPr kumimoji="0" lang="en-US" sz="2800" b="1" i="0" u="none" strike="noStrike" cap="none" normalizeH="0" baseline="0" dirty="0" smtClean="0">
                <a:ln>
                  <a:noFill/>
                </a:ln>
                <a:solidFill>
                  <a:schemeClr val="bg1"/>
                </a:solidFill>
                <a:effectLst/>
                <a:latin typeface="Arial" charset="0"/>
              </a:rPr>
              <a:t>– Monsoons</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ndParaRPr>
          </a:p>
          <a:p>
            <a:pPr lvl="0"/>
            <a:r>
              <a:rPr kumimoji="0" lang="en-US" sz="2400" i="0" u="none" strike="noStrike" cap="none" normalizeH="0" baseline="0" dirty="0" smtClean="0">
                <a:ln>
                  <a:noFill/>
                </a:ln>
                <a:solidFill>
                  <a:schemeClr val="bg1"/>
                </a:solidFill>
                <a:effectLst/>
                <a:latin typeface="Arial" charset="0"/>
              </a:rPr>
              <a:t>A monsoon develops according to the same principles as land and seas breezes but on a large scale - a subcontinental scale</a:t>
            </a:r>
            <a:r>
              <a:rPr kumimoji="0" lang="en-US" sz="2400" i="0" u="none" strike="noStrike" cap="none" normalizeH="0" baseline="0" dirty="0" smtClean="0">
                <a:ln>
                  <a:noFill/>
                </a:ln>
                <a:solidFill>
                  <a:schemeClr val="bg1"/>
                </a:solidFill>
                <a:effectLst/>
                <a:latin typeface="Arial" charset="0"/>
              </a:rPr>
              <a:t>.</a:t>
            </a:r>
          </a:p>
          <a:p>
            <a:pPr lvl="0"/>
            <a:r>
              <a:rPr kumimoji="0" lang="en-US" sz="2400" i="0" u="none" strike="noStrike" cap="none" normalizeH="0" baseline="0" dirty="0" smtClean="0">
                <a:ln>
                  <a:noFill/>
                </a:ln>
                <a:solidFill>
                  <a:schemeClr val="bg1"/>
                </a:solidFill>
                <a:effectLst/>
                <a:latin typeface="Arial" charset="0"/>
              </a:rPr>
              <a:t/>
            </a:r>
            <a:br>
              <a:rPr kumimoji="0" lang="en-US" sz="2400" i="0" u="none" strike="noStrike" cap="none" normalizeH="0" baseline="0" dirty="0" smtClean="0">
                <a:ln>
                  <a:noFill/>
                </a:ln>
                <a:solidFill>
                  <a:schemeClr val="bg1"/>
                </a:solidFill>
                <a:effectLst/>
                <a:latin typeface="Arial" charset="0"/>
              </a:rPr>
            </a:br>
            <a:r>
              <a:rPr kumimoji="0" lang="en-US" sz="2400" i="0" u="none" strike="noStrike" cap="none" normalizeH="0" baseline="0" dirty="0" smtClean="0">
                <a:ln>
                  <a:noFill/>
                </a:ln>
                <a:solidFill>
                  <a:schemeClr val="bg1"/>
                </a:solidFill>
                <a:effectLst/>
                <a:latin typeface="Arial" charset="0"/>
              </a:rPr>
              <a:t>A monsoon is typically associated with India and its surrounding countries, but a monsoon may also provide moisture to the deserts of the Southwest United States in the summer.</a:t>
            </a:r>
            <a:br>
              <a:rPr kumimoji="0" lang="en-US" sz="2400" i="0" u="none" strike="noStrike" cap="none" normalizeH="0" baseline="0" dirty="0" smtClean="0">
                <a:ln>
                  <a:noFill/>
                </a:ln>
                <a:solidFill>
                  <a:schemeClr val="bg1"/>
                </a:solidFill>
                <a:effectLst/>
                <a:latin typeface="Arial" charset="0"/>
              </a:rPr>
            </a:br>
            <a:r>
              <a:rPr kumimoji="0" lang="en-US" sz="2400" i="0" u="none" strike="noStrike" cap="none" normalizeH="0" baseline="0" dirty="0" smtClean="0">
                <a:ln>
                  <a:noFill/>
                </a:ln>
                <a:solidFill>
                  <a:schemeClr val="bg1"/>
                </a:solidFill>
                <a:effectLst/>
                <a:latin typeface="Arial" charset="0"/>
              </a:rPr>
              <a:t/>
            </a:r>
            <a:br>
              <a:rPr kumimoji="0" lang="en-US" sz="2400" i="0" u="none" strike="noStrike" cap="none" normalizeH="0" baseline="0" dirty="0" smtClean="0">
                <a:ln>
                  <a:noFill/>
                </a:ln>
                <a:solidFill>
                  <a:schemeClr val="bg1"/>
                </a:solidFill>
                <a:effectLst/>
                <a:latin typeface="Arial" charset="0"/>
              </a:rPr>
            </a:br>
            <a:r>
              <a:rPr kumimoji="0" lang="en-US" sz="2400" i="0" u="none" strike="noStrike" cap="none" normalizeH="0" baseline="0" dirty="0" smtClean="0">
                <a:ln>
                  <a:noFill/>
                </a:ln>
                <a:solidFill>
                  <a:schemeClr val="bg1"/>
                </a:solidFill>
                <a:effectLst/>
                <a:latin typeface="Arial" charset="0"/>
              </a:rPr>
              <a:t>With respect to the Indian subcontinent, there are two types of monsoons - a Southwest Summer Monsoon and a </a:t>
            </a:r>
            <a:r>
              <a:rPr lang="en-US" sz="2400" dirty="0" smtClean="0">
                <a:solidFill>
                  <a:schemeClr val="bg1"/>
                </a:solidFill>
                <a:latin typeface="Arial" charset="0"/>
              </a:rPr>
              <a:t>Winter  </a:t>
            </a:r>
            <a:r>
              <a:rPr kumimoji="0" lang="en-US" sz="2400" i="0" u="none" strike="noStrike" cap="none" normalizeH="0" baseline="0" dirty="0" smtClean="0">
                <a:ln>
                  <a:noFill/>
                </a:ln>
                <a:solidFill>
                  <a:schemeClr val="bg1"/>
                </a:solidFill>
                <a:effectLst/>
                <a:latin typeface="Arial" charset="0"/>
              </a:rPr>
              <a:t>Northeast Monsoon</a:t>
            </a:r>
            <a:r>
              <a:rPr kumimoji="0" lang="en-US" sz="2400" i="0" u="none" strike="noStrike" cap="none" normalizeH="0" baseline="0" dirty="0" smtClean="0">
                <a:ln>
                  <a:noFill/>
                </a:ln>
                <a:solidFill>
                  <a:schemeClr val="bg1"/>
                </a:solidFill>
                <a:effectLst/>
                <a:latin typeface="Arial" charset="0"/>
              </a:rPr>
              <a:t>.</a:t>
            </a:r>
            <a:endParaRPr kumimoji="0" lang="en-US" sz="2800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d36.bc.ca/semiah/mleziva/unit9/U09L03/monsoonsw.gif"/>
          <p:cNvPicPr>
            <a:picLocks noChangeAspect="1" noChangeArrowheads="1"/>
          </p:cNvPicPr>
          <p:nvPr/>
        </p:nvPicPr>
        <p:blipFill>
          <a:blip r:embed="rId2"/>
          <a:srcRect/>
          <a:stretch>
            <a:fillRect/>
          </a:stretch>
        </p:blipFill>
        <p:spPr bwMode="auto">
          <a:xfrm>
            <a:off x="5486400" y="2895600"/>
            <a:ext cx="3608425" cy="3838575"/>
          </a:xfrm>
          <a:prstGeom prst="rect">
            <a:avLst/>
          </a:prstGeom>
          <a:noFill/>
        </p:spPr>
      </p:pic>
      <p:sp>
        <p:nvSpPr>
          <p:cNvPr id="3" name="Rectangle 2"/>
          <p:cNvSpPr/>
          <p:nvPr/>
        </p:nvSpPr>
        <p:spPr>
          <a:xfrm>
            <a:off x="457200" y="424543"/>
            <a:ext cx="8382000" cy="4962897"/>
          </a:xfrm>
          <a:prstGeom prst="rect">
            <a:avLst/>
          </a:prstGeom>
        </p:spPr>
        <p:txBody>
          <a:bodyPr wrap="square">
            <a:spAutoFit/>
          </a:bodyPr>
          <a:lstStyle/>
          <a:p>
            <a:pPr lvl="0"/>
            <a:r>
              <a:rPr lang="en-US" b="1" dirty="0">
                <a:solidFill>
                  <a:schemeClr val="bg1"/>
                </a:solidFill>
                <a:latin typeface="Arial" charset="0"/>
              </a:rPr>
              <a:t/>
            </a:r>
            <a:br>
              <a:rPr lang="en-US" b="1" dirty="0">
                <a:solidFill>
                  <a:schemeClr val="bg1"/>
                </a:solidFill>
                <a:latin typeface="Arial" charset="0"/>
              </a:rPr>
            </a:br>
            <a:r>
              <a:rPr lang="en-US" sz="2400" dirty="0">
                <a:solidFill>
                  <a:schemeClr val="bg1"/>
                </a:solidFill>
                <a:latin typeface="Arial" charset="0"/>
              </a:rPr>
              <a:t>Over India during the Summer, it becomes extremely hot (i.e. 40 degrees Celsius). This extreme heat generates low air pressure. In contrast, the Indian Ocean is relatively cooler and therefore has relatively higher air pressure. </a:t>
            </a:r>
          </a:p>
          <a:p>
            <a:pPr lvl="0"/>
            <a:endParaRPr lang="en-US" sz="2400" dirty="0">
              <a:solidFill>
                <a:schemeClr val="bg1"/>
              </a:solidFill>
              <a:latin typeface="Arial" charset="0"/>
            </a:endParaRPr>
          </a:p>
          <a:p>
            <a:pPr lvl="0"/>
            <a:r>
              <a:rPr lang="en-US" sz="2400" dirty="0">
                <a:solidFill>
                  <a:schemeClr val="bg1"/>
                </a:solidFill>
                <a:latin typeface="Arial" charset="0"/>
              </a:rPr>
              <a:t>Consequently, the air starts to move </a:t>
            </a:r>
            <a:endParaRPr lang="en-US" sz="2400" dirty="0" smtClean="0">
              <a:solidFill>
                <a:schemeClr val="bg1"/>
              </a:solidFill>
              <a:latin typeface="Arial" charset="0"/>
            </a:endParaRPr>
          </a:p>
          <a:p>
            <a:pPr lvl="0"/>
            <a:r>
              <a:rPr lang="en-US" sz="2400" dirty="0" smtClean="0">
                <a:solidFill>
                  <a:schemeClr val="bg1"/>
                </a:solidFill>
                <a:latin typeface="Arial" charset="0"/>
              </a:rPr>
              <a:t>from </a:t>
            </a:r>
            <a:r>
              <a:rPr lang="en-US" sz="2400" dirty="0">
                <a:solidFill>
                  <a:schemeClr val="bg1"/>
                </a:solidFill>
                <a:latin typeface="Arial" charset="0"/>
              </a:rPr>
              <a:t>the ocean to the land as this </a:t>
            </a:r>
            <a:endParaRPr lang="en-US" sz="2400" dirty="0" smtClean="0">
              <a:solidFill>
                <a:schemeClr val="bg1"/>
              </a:solidFill>
              <a:latin typeface="Arial" charset="0"/>
            </a:endParaRPr>
          </a:p>
          <a:p>
            <a:pPr lvl="0"/>
            <a:r>
              <a:rPr lang="en-US" sz="2400" dirty="0" smtClean="0">
                <a:solidFill>
                  <a:schemeClr val="bg1"/>
                </a:solidFill>
                <a:latin typeface="Arial" charset="0"/>
              </a:rPr>
              <a:t>pressure </a:t>
            </a:r>
            <a:r>
              <a:rPr lang="en-US" sz="2400" dirty="0">
                <a:solidFill>
                  <a:schemeClr val="bg1"/>
                </a:solidFill>
                <a:latin typeface="Arial" charset="0"/>
              </a:rPr>
              <a:t>differential is established. </a:t>
            </a:r>
            <a:endParaRPr lang="en-US" sz="2400" dirty="0" smtClean="0">
              <a:solidFill>
                <a:schemeClr val="bg1"/>
              </a:solidFill>
              <a:latin typeface="Arial" charset="0"/>
            </a:endParaRPr>
          </a:p>
          <a:p>
            <a:pPr lvl="0"/>
            <a:r>
              <a:rPr lang="en-US" sz="2400" dirty="0" smtClean="0">
                <a:solidFill>
                  <a:schemeClr val="bg1"/>
                </a:solidFill>
                <a:latin typeface="Arial" charset="0"/>
              </a:rPr>
              <a:t>This </a:t>
            </a:r>
            <a:r>
              <a:rPr lang="en-US" sz="2400" dirty="0">
                <a:solidFill>
                  <a:schemeClr val="bg1"/>
                </a:solidFill>
                <a:latin typeface="Arial" charset="0"/>
              </a:rPr>
              <a:t>is the onset of the monsoon </a:t>
            </a:r>
            <a:endParaRPr lang="en-US" sz="2400" dirty="0" smtClean="0">
              <a:solidFill>
                <a:schemeClr val="bg1"/>
              </a:solidFill>
              <a:latin typeface="Arial" charset="0"/>
            </a:endParaRPr>
          </a:p>
          <a:p>
            <a:pPr lvl="0"/>
            <a:r>
              <a:rPr lang="en-US" sz="2400" dirty="0" smtClean="0">
                <a:solidFill>
                  <a:schemeClr val="bg1"/>
                </a:solidFill>
                <a:latin typeface="Arial" charset="0"/>
              </a:rPr>
              <a:t>season </a:t>
            </a:r>
            <a:r>
              <a:rPr lang="en-US" sz="2400" dirty="0">
                <a:solidFill>
                  <a:schemeClr val="bg1"/>
                </a:solidFill>
                <a:latin typeface="Arial" charset="0"/>
              </a:rPr>
              <a:t>which brings torrential </a:t>
            </a:r>
            <a:endParaRPr lang="en-US" sz="2400" dirty="0" smtClean="0">
              <a:solidFill>
                <a:schemeClr val="bg1"/>
              </a:solidFill>
              <a:latin typeface="Arial" charset="0"/>
            </a:endParaRPr>
          </a:p>
          <a:p>
            <a:pPr lvl="0"/>
            <a:r>
              <a:rPr lang="en-US" sz="2400" dirty="0" smtClean="0">
                <a:solidFill>
                  <a:schemeClr val="bg1"/>
                </a:solidFill>
                <a:latin typeface="Arial" charset="0"/>
              </a:rPr>
              <a:t>precipitation </a:t>
            </a:r>
            <a:r>
              <a:rPr lang="en-US" sz="2400" dirty="0">
                <a:solidFill>
                  <a:schemeClr val="bg1"/>
                </a:solidFill>
                <a:latin typeface="Arial" charset="0"/>
              </a:rPr>
              <a:t>as moisture laden air </a:t>
            </a:r>
            <a:endParaRPr lang="en-US" sz="2400" dirty="0" smtClean="0">
              <a:solidFill>
                <a:schemeClr val="bg1"/>
              </a:solidFill>
              <a:latin typeface="Arial" charset="0"/>
            </a:endParaRPr>
          </a:p>
          <a:p>
            <a:pPr lvl="0"/>
            <a:r>
              <a:rPr lang="en-US" sz="2400" dirty="0" smtClean="0">
                <a:solidFill>
                  <a:schemeClr val="bg1"/>
                </a:solidFill>
                <a:latin typeface="Arial" charset="0"/>
              </a:rPr>
              <a:t>moves </a:t>
            </a:r>
            <a:r>
              <a:rPr lang="en-US" sz="2400" dirty="0">
                <a:solidFill>
                  <a:schemeClr val="bg1"/>
                </a:solidFill>
                <a:latin typeface="Arial" charset="0"/>
              </a:rPr>
              <a:t>onshore.</a:t>
            </a:r>
          </a:p>
          <a:p>
            <a:pPr lvl="0" algn="ctr"/>
            <a:r>
              <a:rPr lang="en-US" sz="1050" b="1" dirty="0">
                <a:latin typeface="Arial" charset="0"/>
              </a:rPr>
              <a:t>  </a:t>
            </a:r>
            <a:endParaRPr lang="en-US" sz="21000" b="1" dirty="0">
              <a:latin typeface="Arial" charset="0"/>
            </a:endParaRPr>
          </a:p>
        </p:txBody>
      </p:sp>
    </p:spTree>
    <p:extLst>
      <p:ext uri="{BB962C8B-B14F-4D97-AF65-F5344CB8AC3E}">
        <p14:creationId xmlns:p14="http://schemas.microsoft.com/office/powerpoint/2010/main" val="264038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55" descr="bd13730_"/>
          <p:cNvPicPr>
            <a:picLocks noChangeAspect="1" noChangeArrowheads="1" noCrop="1"/>
          </p:cNvPicPr>
          <p:nvPr/>
        </p:nvPicPr>
        <p:blipFill>
          <a:blip r:embed="rId2"/>
          <a:srcRect/>
          <a:stretch>
            <a:fillRect/>
          </a:stretch>
        </p:blipFill>
        <p:spPr bwMode="auto">
          <a:xfrm>
            <a:off x="76200" y="76200"/>
            <a:ext cx="1828800" cy="1828800"/>
          </a:xfrm>
          <a:prstGeom prst="rect">
            <a:avLst/>
          </a:prstGeom>
          <a:noFill/>
          <a:ln w="9525">
            <a:noFill/>
            <a:miter lim="800000"/>
            <a:headEnd/>
            <a:tailEnd/>
          </a:ln>
        </p:spPr>
      </p:pic>
      <p:sp>
        <p:nvSpPr>
          <p:cNvPr id="4" name="Oval 1029"/>
          <p:cNvSpPr>
            <a:spLocks noChangeArrowheads="1"/>
          </p:cNvSpPr>
          <p:nvPr/>
        </p:nvSpPr>
        <p:spPr bwMode="auto">
          <a:xfrm>
            <a:off x="2362200" y="1828800"/>
            <a:ext cx="3200400" cy="29718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5" name="Line 1033"/>
          <p:cNvSpPr>
            <a:spLocks noChangeShapeType="1"/>
          </p:cNvSpPr>
          <p:nvPr/>
        </p:nvSpPr>
        <p:spPr bwMode="auto">
          <a:xfrm>
            <a:off x="2743200" y="2286000"/>
            <a:ext cx="2819400" cy="1600200"/>
          </a:xfrm>
          <a:prstGeom prst="line">
            <a:avLst/>
          </a:prstGeom>
          <a:noFill/>
          <a:ln w="38100">
            <a:solidFill>
              <a:schemeClr val="bg1"/>
            </a:solidFill>
            <a:round/>
            <a:headEnd/>
            <a:tailEnd/>
          </a:ln>
        </p:spPr>
        <p:txBody>
          <a:bodyPr/>
          <a:lstStyle/>
          <a:p>
            <a:endParaRPr lang="en-US"/>
          </a:p>
        </p:txBody>
      </p:sp>
      <p:sp>
        <p:nvSpPr>
          <p:cNvPr id="6" name="Line 1036"/>
          <p:cNvSpPr>
            <a:spLocks noChangeShapeType="1"/>
          </p:cNvSpPr>
          <p:nvPr/>
        </p:nvSpPr>
        <p:spPr bwMode="auto">
          <a:xfrm>
            <a:off x="4114800" y="1828800"/>
            <a:ext cx="1219200" cy="685800"/>
          </a:xfrm>
          <a:prstGeom prst="line">
            <a:avLst/>
          </a:prstGeom>
          <a:noFill/>
          <a:ln w="12700">
            <a:solidFill>
              <a:schemeClr val="bg1"/>
            </a:solidFill>
            <a:round/>
            <a:headEnd/>
            <a:tailEnd/>
          </a:ln>
        </p:spPr>
        <p:txBody>
          <a:bodyPr/>
          <a:lstStyle/>
          <a:p>
            <a:endParaRPr lang="en-US"/>
          </a:p>
        </p:txBody>
      </p:sp>
      <p:sp>
        <p:nvSpPr>
          <p:cNvPr id="7" name="Line 1037"/>
          <p:cNvSpPr>
            <a:spLocks noChangeShapeType="1"/>
          </p:cNvSpPr>
          <p:nvPr/>
        </p:nvSpPr>
        <p:spPr bwMode="auto">
          <a:xfrm>
            <a:off x="2590800" y="4648200"/>
            <a:ext cx="1219200" cy="685800"/>
          </a:xfrm>
          <a:prstGeom prst="line">
            <a:avLst/>
          </a:prstGeom>
          <a:noFill/>
          <a:ln w="12700">
            <a:solidFill>
              <a:schemeClr val="bg1"/>
            </a:solidFill>
            <a:round/>
            <a:headEnd/>
            <a:tailEnd/>
          </a:ln>
        </p:spPr>
        <p:txBody>
          <a:bodyPr/>
          <a:lstStyle/>
          <a:p>
            <a:endParaRPr lang="en-US"/>
          </a:p>
        </p:txBody>
      </p:sp>
      <p:sp>
        <p:nvSpPr>
          <p:cNvPr id="8" name="Line 1038"/>
          <p:cNvSpPr>
            <a:spLocks noChangeShapeType="1"/>
          </p:cNvSpPr>
          <p:nvPr/>
        </p:nvSpPr>
        <p:spPr bwMode="auto">
          <a:xfrm>
            <a:off x="3200400" y="1981200"/>
            <a:ext cx="2362200" cy="1371600"/>
          </a:xfrm>
          <a:prstGeom prst="line">
            <a:avLst/>
          </a:prstGeom>
          <a:noFill/>
          <a:ln w="9525">
            <a:solidFill>
              <a:schemeClr val="bg1"/>
            </a:solidFill>
            <a:round/>
            <a:headEnd/>
            <a:tailEnd/>
          </a:ln>
        </p:spPr>
        <p:txBody>
          <a:bodyPr/>
          <a:lstStyle/>
          <a:p>
            <a:endParaRPr lang="en-US"/>
          </a:p>
        </p:txBody>
      </p:sp>
      <p:sp>
        <p:nvSpPr>
          <p:cNvPr id="9" name="Line 1039"/>
          <p:cNvSpPr>
            <a:spLocks noChangeShapeType="1"/>
          </p:cNvSpPr>
          <p:nvPr/>
        </p:nvSpPr>
        <p:spPr bwMode="auto">
          <a:xfrm>
            <a:off x="2514600" y="2819400"/>
            <a:ext cx="2590800" cy="1524000"/>
          </a:xfrm>
          <a:prstGeom prst="line">
            <a:avLst/>
          </a:prstGeom>
          <a:noFill/>
          <a:ln w="9525">
            <a:solidFill>
              <a:schemeClr val="bg1"/>
            </a:solidFill>
            <a:round/>
            <a:headEnd/>
            <a:tailEnd/>
          </a:ln>
        </p:spPr>
        <p:txBody>
          <a:bodyPr/>
          <a:lstStyle/>
          <a:p>
            <a:endParaRPr lang="en-US"/>
          </a:p>
        </p:txBody>
      </p:sp>
      <p:sp>
        <p:nvSpPr>
          <p:cNvPr id="10" name="Text Box 1040"/>
          <p:cNvSpPr txBox="1">
            <a:spLocks noChangeArrowheads="1"/>
          </p:cNvSpPr>
          <p:nvPr/>
        </p:nvSpPr>
        <p:spPr bwMode="auto">
          <a:xfrm rot="1808752">
            <a:off x="2470150" y="2667000"/>
            <a:ext cx="1641475" cy="457200"/>
          </a:xfrm>
          <a:prstGeom prst="rect">
            <a:avLst/>
          </a:prstGeom>
          <a:solidFill>
            <a:schemeClr val="accent2"/>
          </a:solidFill>
          <a:ln w="9525">
            <a:noFill/>
            <a:miter lim="800000"/>
            <a:headEnd/>
            <a:tailEnd/>
          </a:ln>
        </p:spPr>
        <p:txBody>
          <a:bodyPr wrap="none">
            <a:spAutoFit/>
          </a:bodyPr>
          <a:lstStyle/>
          <a:p>
            <a:r>
              <a:rPr lang="en-US" sz="2400" b="0">
                <a:solidFill>
                  <a:schemeClr val="bg1"/>
                </a:solidFill>
                <a:latin typeface="Times New Roman" pitchFamily="18" charset="0"/>
              </a:rPr>
              <a:t>EQUATOR</a:t>
            </a:r>
          </a:p>
        </p:txBody>
      </p:sp>
      <p:sp>
        <p:nvSpPr>
          <p:cNvPr id="11" name="Line 1042"/>
          <p:cNvSpPr>
            <a:spLocks noChangeShapeType="1"/>
          </p:cNvSpPr>
          <p:nvPr/>
        </p:nvSpPr>
        <p:spPr bwMode="auto">
          <a:xfrm flipH="1">
            <a:off x="5410200" y="2667000"/>
            <a:ext cx="3200400" cy="0"/>
          </a:xfrm>
          <a:prstGeom prst="line">
            <a:avLst/>
          </a:prstGeom>
          <a:noFill/>
          <a:ln w="38100">
            <a:solidFill>
              <a:srgbClr val="FF9933"/>
            </a:solidFill>
            <a:round/>
            <a:headEnd/>
            <a:tailEnd type="triangle" w="med" len="med"/>
          </a:ln>
        </p:spPr>
        <p:txBody>
          <a:bodyPr/>
          <a:lstStyle/>
          <a:p>
            <a:endParaRPr lang="en-US"/>
          </a:p>
        </p:txBody>
      </p:sp>
      <p:sp>
        <p:nvSpPr>
          <p:cNvPr id="12" name="Line 1045"/>
          <p:cNvSpPr>
            <a:spLocks noChangeShapeType="1"/>
          </p:cNvSpPr>
          <p:nvPr/>
        </p:nvSpPr>
        <p:spPr bwMode="auto">
          <a:xfrm flipH="1" flipV="1">
            <a:off x="4876800" y="2057400"/>
            <a:ext cx="3657600" cy="46038"/>
          </a:xfrm>
          <a:prstGeom prst="line">
            <a:avLst/>
          </a:prstGeom>
          <a:noFill/>
          <a:ln w="38100">
            <a:solidFill>
              <a:srgbClr val="FF9933"/>
            </a:solidFill>
            <a:round/>
            <a:headEnd/>
            <a:tailEnd type="triangle" w="med" len="med"/>
          </a:ln>
        </p:spPr>
        <p:txBody>
          <a:bodyPr/>
          <a:lstStyle/>
          <a:p>
            <a:endParaRPr lang="en-US"/>
          </a:p>
        </p:txBody>
      </p:sp>
      <p:sp>
        <p:nvSpPr>
          <p:cNvPr id="13" name="Line 1046"/>
          <p:cNvSpPr>
            <a:spLocks noChangeShapeType="1"/>
          </p:cNvSpPr>
          <p:nvPr/>
        </p:nvSpPr>
        <p:spPr bwMode="auto">
          <a:xfrm flipH="1" flipV="1">
            <a:off x="5410200" y="3886200"/>
            <a:ext cx="3048000" cy="46038"/>
          </a:xfrm>
          <a:prstGeom prst="line">
            <a:avLst/>
          </a:prstGeom>
          <a:noFill/>
          <a:ln w="38100">
            <a:solidFill>
              <a:srgbClr val="CC0099"/>
            </a:solidFill>
            <a:round/>
            <a:headEnd/>
            <a:tailEnd type="triangle" w="med" len="med"/>
          </a:ln>
        </p:spPr>
        <p:txBody>
          <a:bodyPr/>
          <a:lstStyle/>
          <a:p>
            <a:endParaRPr lang="en-US"/>
          </a:p>
        </p:txBody>
      </p:sp>
      <p:sp>
        <p:nvSpPr>
          <p:cNvPr id="14" name="Line 1047"/>
          <p:cNvSpPr>
            <a:spLocks noChangeShapeType="1"/>
          </p:cNvSpPr>
          <p:nvPr/>
        </p:nvSpPr>
        <p:spPr bwMode="auto">
          <a:xfrm flipH="1">
            <a:off x="4953000" y="4419600"/>
            <a:ext cx="3581400" cy="0"/>
          </a:xfrm>
          <a:prstGeom prst="line">
            <a:avLst/>
          </a:prstGeom>
          <a:noFill/>
          <a:ln w="38100">
            <a:solidFill>
              <a:srgbClr val="FF9933"/>
            </a:solidFill>
            <a:round/>
            <a:headEnd/>
            <a:tailEnd type="triangle" w="med" len="med"/>
          </a:ln>
        </p:spPr>
        <p:txBody>
          <a:bodyPr/>
          <a:lstStyle/>
          <a:p>
            <a:endParaRPr lang="en-US"/>
          </a:p>
        </p:txBody>
      </p:sp>
      <p:sp>
        <p:nvSpPr>
          <p:cNvPr id="15" name="Line 1048"/>
          <p:cNvSpPr>
            <a:spLocks noChangeShapeType="1"/>
          </p:cNvSpPr>
          <p:nvPr/>
        </p:nvSpPr>
        <p:spPr bwMode="auto">
          <a:xfrm flipH="1">
            <a:off x="3886200" y="4876800"/>
            <a:ext cx="4724400" cy="0"/>
          </a:xfrm>
          <a:prstGeom prst="line">
            <a:avLst/>
          </a:prstGeom>
          <a:noFill/>
          <a:ln w="38100">
            <a:solidFill>
              <a:srgbClr val="FF9933"/>
            </a:solidFill>
            <a:round/>
            <a:headEnd/>
            <a:tailEnd type="triangle" w="med" len="med"/>
          </a:ln>
        </p:spPr>
        <p:txBody>
          <a:bodyPr/>
          <a:lstStyle/>
          <a:p>
            <a:endParaRPr lang="en-US"/>
          </a:p>
        </p:txBody>
      </p:sp>
      <p:sp>
        <p:nvSpPr>
          <p:cNvPr id="16" name="Text Box 1050"/>
          <p:cNvSpPr txBox="1">
            <a:spLocks noChangeArrowheads="1"/>
          </p:cNvSpPr>
          <p:nvPr/>
        </p:nvSpPr>
        <p:spPr bwMode="auto">
          <a:xfrm>
            <a:off x="6019800" y="3429000"/>
            <a:ext cx="1906588" cy="457200"/>
          </a:xfrm>
          <a:prstGeom prst="rect">
            <a:avLst/>
          </a:prstGeom>
          <a:solidFill>
            <a:schemeClr val="accent2"/>
          </a:solidFill>
          <a:ln w="9525">
            <a:noFill/>
            <a:miter lim="800000"/>
            <a:headEnd/>
            <a:tailEnd/>
          </a:ln>
        </p:spPr>
        <p:txBody>
          <a:bodyPr wrap="none">
            <a:spAutoFit/>
          </a:bodyPr>
          <a:lstStyle/>
          <a:p>
            <a:r>
              <a:rPr lang="en-US" sz="2400" b="0" dirty="0">
                <a:solidFill>
                  <a:schemeClr val="accent1">
                    <a:lumMod val="50000"/>
                  </a:schemeClr>
                </a:solidFill>
                <a:latin typeface="Times New Roman" pitchFamily="18" charset="0"/>
              </a:rPr>
              <a:t>HIGH NOON</a:t>
            </a:r>
          </a:p>
        </p:txBody>
      </p:sp>
      <p:sp>
        <p:nvSpPr>
          <p:cNvPr id="17" name="Text Box 1051"/>
          <p:cNvSpPr txBox="1">
            <a:spLocks noChangeArrowheads="1"/>
          </p:cNvSpPr>
          <p:nvPr/>
        </p:nvSpPr>
        <p:spPr bwMode="auto">
          <a:xfrm>
            <a:off x="7086600" y="4953000"/>
            <a:ext cx="1425575" cy="274638"/>
          </a:xfrm>
          <a:prstGeom prst="rect">
            <a:avLst/>
          </a:prstGeom>
          <a:solidFill>
            <a:schemeClr val="accent2"/>
          </a:solidFill>
          <a:ln w="9525">
            <a:noFill/>
            <a:miter lim="800000"/>
            <a:headEnd/>
            <a:tailEnd/>
          </a:ln>
        </p:spPr>
        <p:txBody>
          <a:bodyPr wrap="none">
            <a:spAutoFit/>
          </a:bodyPr>
          <a:lstStyle/>
          <a:p>
            <a:r>
              <a:rPr lang="en-US" sz="1200" b="0">
                <a:solidFill>
                  <a:srgbClr val="FF6600"/>
                </a:solidFill>
                <a:latin typeface="Times New Roman" pitchFamily="18" charset="0"/>
              </a:rPr>
              <a:t>© 2001 D. L. Power</a:t>
            </a:r>
          </a:p>
        </p:txBody>
      </p:sp>
      <p:sp>
        <p:nvSpPr>
          <p:cNvPr id="18" name="Text Box 1053"/>
          <p:cNvSpPr txBox="1">
            <a:spLocks noChangeArrowheads="1"/>
          </p:cNvSpPr>
          <p:nvPr/>
        </p:nvSpPr>
        <p:spPr bwMode="auto">
          <a:xfrm>
            <a:off x="3429000" y="5410200"/>
            <a:ext cx="1028700" cy="457200"/>
          </a:xfrm>
          <a:prstGeom prst="rect">
            <a:avLst/>
          </a:prstGeom>
          <a:solidFill>
            <a:schemeClr val="accent2"/>
          </a:solidFill>
          <a:ln w="9525">
            <a:noFill/>
            <a:miter lim="800000"/>
            <a:headEnd/>
            <a:tailEnd/>
          </a:ln>
        </p:spPr>
        <p:txBody>
          <a:bodyPr wrap="none">
            <a:spAutoFit/>
          </a:bodyPr>
          <a:lstStyle/>
          <a:p>
            <a:r>
              <a:rPr lang="en-US" sz="2400" b="0">
                <a:latin typeface="Times New Roman" pitchFamily="18" charset="0"/>
              </a:rPr>
              <a:t>Winter</a:t>
            </a:r>
          </a:p>
        </p:txBody>
      </p:sp>
      <p:cxnSp>
        <p:nvCxnSpPr>
          <p:cNvPr id="19" name="Straight Connector 26"/>
          <p:cNvCxnSpPr>
            <a:cxnSpLocks noChangeShapeType="1"/>
          </p:cNvCxnSpPr>
          <p:nvPr/>
        </p:nvCxnSpPr>
        <p:spPr bwMode="auto">
          <a:xfrm>
            <a:off x="5486400" y="3656013"/>
            <a:ext cx="228600" cy="1587"/>
          </a:xfrm>
          <a:prstGeom prst="line">
            <a:avLst/>
          </a:prstGeom>
          <a:noFill/>
          <a:ln w="9525" algn="ctr">
            <a:solidFill>
              <a:schemeClr val="tx1"/>
            </a:solidFill>
            <a:round/>
            <a:headEnd/>
            <a:tailEnd/>
          </a:ln>
        </p:spPr>
      </p:cxnSp>
      <p:cxnSp>
        <p:nvCxnSpPr>
          <p:cNvPr id="20" name="Straight Connector 27"/>
          <p:cNvCxnSpPr>
            <a:cxnSpLocks noChangeShapeType="1"/>
          </p:cNvCxnSpPr>
          <p:nvPr/>
        </p:nvCxnSpPr>
        <p:spPr bwMode="auto">
          <a:xfrm rot="5400000" flipH="1" flipV="1">
            <a:off x="5600701" y="3770312"/>
            <a:ext cx="228600" cy="3175"/>
          </a:xfrm>
          <a:prstGeom prst="line">
            <a:avLst/>
          </a:prstGeom>
          <a:noFill/>
          <a:ln w="9525" algn="ctr">
            <a:solidFill>
              <a:schemeClr val="tx1"/>
            </a:solidFill>
            <a:round/>
            <a:headEnd/>
            <a:tailEnd/>
          </a:ln>
        </p:spPr>
      </p:cxnSp>
      <p:sp>
        <p:nvSpPr>
          <p:cNvPr id="21" name="Freeform 37"/>
          <p:cNvSpPr>
            <a:spLocks noChangeArrowheads="1"/>
          </p:cNvSpPr>
          <p:nvPr/>
        </p:nvSpPr>
        <p:spPr bwMode="auto">
          <a:xfrm>
            <a:off x="5246688" y="2090738"/>
            <a:ext cx="280987" cy="406400"/>
          </a:xfrm>
          <a:custGeom>
            <a:avLst/>
            <a:gdLst>
              <a:gd name="T0" fmla="*/ 198331 w 280609"/>
              <a:gd name="T1" fmla="*/ 0 h 406400"/>
              <a:gd name="T2" fmla="*/ 257095 w 280609"/>
              <a:gd name="T3" fmla="*/ 188686 h 406400"/>
              <a:gd name="T4" fmla="*/ 36727 w 280609"/>
              <a:gd name="T5" fmla="*/ 377372 h 406400"/>
              <a:gd name="T6" fmla="*/ 36727 w 280609"/>
              <a:gd name="T7" fmla="*/ 362857 h 406400"/>
              <a:gd name="T8" fmla="*/ 0 60000 65536"/>
              <a:gd name="T9" fmla="*/ 0 60000 65536"/>
              <a:gd name="T10" fmla="*/ 0 60000 65536"/>
              <a:gd name="T11" fmla="*/ 0 60000 65536"/>
              <a:gd name="T12" fmla="*/ 0 w 280609"/>
              <a:gd name="T13" fmla="*/ 0 h 406400"/>
              <a:gd name="T14" fmla="*/ 280609 w 280609"/>
              <a:gd name="T15" fmla="*/ 406400 h 406400"/>
            </a:gdLst>
            <a:ahLst/>
            <a:cxnLst>
              <a:cxn ang="T8">
                <a:pos x="T0" y="T1"/>
              </a:cxn>
              <a:cxn ang="T9">
                <a:pos x="T2" y="T3"/>
              </a:cxn>
              <a:cxn ang="T10">
                <a:pos x="T4" y="T5"/>
              </a:cxn>
              <a:cxn ang="T11">
                <a:pos x="T6" y="T7"/>
              </a:cxn>
            </a:cxnLst>
            <a:rect l="T12" t="T13" r="T14" b="T15"/>
            <a:pathLst>
              <a:path w="280609" h="406400">
                <a:moveTo>
                  <a:pt x="195943" y="0"/>
                </a:moveTo>
                <a:cubicBezTo>
                  <a:pt x="238276" y="62895"/>
                  <a:pt x="280609" y="125791"/>
                  <a:pt x="254000" y="188686"/>
                </a:cubicBezTo>
                <a:cubicBezTo>
                  <a:pt x="227391" y="251581"/>
                  <a:pt x="72572" y="348344"/>
                  <a:pt x="36286" y="377372"/>
                </a:cubicBezTo>
                <a:cubicBezTo>
                  <a:pt x="0" y="406400"/>
                  <a:pt x="18143" y="384628"/>
                  <a:pt x="36286" y="362857"/>
                </a:cubicBezTo>
              </a:path>
            </a:pathLst>
          </a:custGeom>
          <a:solidFill>
            <a:schemeClr val="accent2"/>
          </a:solidFill>
          <a:ln w="9525" algn="ctr">
            <a:solidFill>
              <a:srgbClr val="002060"/>
            </a:solidFill>
            <a:round/>
            <a:headEnd/>
            <a:tailEnd/>
          </a:ln>
        </p:spPr>
        <p:txBody>
          <a:bodyPr/>
          <a:lstStyle/>
          <a:p>
            <a:endParaRPr lang="en-US"/>
          </a:p>
        </p:txBody>
      </p:sp>
      <p:sp>
        <p:nvSpPr>
          <p:cNvPr id="22" name="Rectangle 21"/>
          <p:cNvSpPr/>
          <p:nvPr/>
        </p:nvSpPr>
        <p:spPr>
          <a:xfrm>
            <a:off x="2209800" y="533400"/>
            <a:ext cx="6101735" cy="584775"/>
          </a:xfrm>
          <a:prstGeom prst="rect">
            <a:avLst/>
          </a:prstGeom>
        </p:spPr>
        <p:txBody>
          <a:bodyPr wrap="none">
            <a:spAutoFit/>
          </a:bodyPr>
          <a:lstStyle/>
          <a:p>
            <a:r>
              <a:rPr lang="en-US" sz="3200" dirty="0" smtClean="0"/>
              <a:t>Sun’s Rays &amp; Angle of Incidence</a:t>
            </a:r>
            <a:endParaRPr lang="en-US" sz="3200" dirty="0"/>
          </a:p>
        </p:txBody>
      </p:sp>
      <p:sp>
        <p:nvSpPr>
          <p:cNvPr id="23" name="AutoShape 1034"/>
          <p:cNvSpPr>
            <a:spLocks noChangeArrowheads="1"/>
          </p:cNvSpPr>
          <p:nvPr/>
        </p:nvSpPr>
        <p:spPr bwMode="auto">
          <a:xfrm>
            <a:off x="4724400" y="1219200"/>
            <a:ext cx="609600" cy="533400"/>
          </a:xfrm>
          <a:prstGeom prst="curvedRightArrow">
            <a:avLst>
              <a:gd name="adj1" fmla="val 20000"/>
              <a:gd name="adj2" fmla="val 40000"/>
              <a:gd name="adj3" fmla="val 38095"/>
            </a:avLst>
          </a:prstGeom>
          <a:solidFill>
            <a:schemeClr val="accent1"/>
          </a:solidFill>
          <a:ln w="9525">
            <a:solidFill>
              <a:schemeClr val="tx1"/>
            </a:solidFill>
            <a:miter lim="800000"/>
            <a:headEnd/>
            <a:tailEnd/>
          </a:ln>
        </p:spPr>
        <p:txBody>
          <a:bodyPr wrap="none" anchor="ctr"/>
          <a:lstStyle/>
          <a:p>
            <a:endParaRPr lang="en-US"/>
          </a:p>
        </p:txBody>
      </p:sp>
      <p:sp>
        <p:nvSpPr>
          <p:cNvPr id="24" name="Line 1032"/>
          <p:cNvSpPr>
            <a:spLocks noChangeShapeType="1"/>
          </p:cNvSpPr>
          <p:nvPr/>
        </p:nvSpPr>
        <p:spPr bwMode="auto">
          <a:xfrm flipV="1">
            <a:off x="2743200" y="1447800"/>
            <a:ext cx="2362200" cy="3962400"/>
          </a:xfrm>
          <a:prstGeom prst="line">
            <a:avLst/>
          </a:prstGeom>
          <a:noFill/>
          <a:ln w="9525">
            <a:solidFill>
              <a:schemeClr val="tx1"/>
            </a:solidFill>
            <a:round/>
            <a:headEnd/>
            <a:tailEnd type="triangle" w="med" len="med"/>
          </a:ln>
        </p:spPr>
        <p:txBody>
          <a:bodyPr/>
          <a:lstStyle/>
          <a:p>
            <a:endParaRPr lang="en-US" dirty="0">
              <a:solidFill>
                <a:schemeClr val="tx2"/>
              </a:solidFill>
              <a:latin typeface="Times New Roman" pitchFamily="18" charset="0"/>
            </a:endParaRPr>
          </a:p>
        </p:txBody>
      </p:sp>
      <p:sp>
        <p:nvSpPr>
          <p:cNvPr id="25" name="TextBox 24"/>
          <p:cNvSpPr txBox="1"/>
          <p:nvPr/>
        </p:nvSpPr>
        <p:spPr>
          <a:xfrm>
            <a:off x="914400" y="4419600"/>
            <a:ext cx="1524000" cy="707886"/>
          </a:xfrm>
          <a:prstGeom prst="rect">
            <a:avLst/>
          </a:prstGeom>
          <a:noFill/>
        </p:spPr>
        <p:txBody>
          <a:bodyPr wrap="square" rtlCol="0">
            <a:spAutoFit/>
          </a:bodyPr>
          <a:lstStyle/>
          <a:p>
            <a:pPr algn="ctr"/>
            <a:r>
              <a:rPr lang="en-US" sz="4000" dirty="0" smtClean="0">
                <a:solidFill>
                  <a:schemeClr val="accent1">
                    <a:lumMod val="75000"/>
                  </a:schemeClr>
                </a:solidFill>
              </a:rPr>
              <a:t>Earth</a:t>
            </a:r>
            <a:endParaRPr lang="en-US" sz="4000" dirty="0">
              <a:solidFill>
                <a:schemeClr val="accent1">
                  <a:lumMod val="75000"/>
                </a:schemeClr>
              </a:solidFill>
            </a:endParaRPr>
          </a:p>
        </p:txBody>
      </p:sp>
      <p:sp>
        <p:nvSpPr>
          <p:cNvPr id="26" name="Rectangle 25"/>
          <p:cNvSpPr/>
          <p:nvPr/>
        </p:nvSpPr>
        <p:spPr>
          <a:xfrm>
            <a:off x="3429000" y="1295400"/>
            <a:ext cx="1226618" cy="461665"/>
          </a:xfrm>
          <a:prstGeom prst="rect">
            <a:avLst/>
          </a:prstGeom>
        </p:spPr>
        <p:txBody>
          <a:bodyPr wrap="none">
            <a:spAutoFit/>
          </a:bodyPr>
          <a:lstStyle/>
          <a:p>
            <a:r>
              <a:rPr lang="en-US" sz="2400" dirty="0" smtClean="0">
                <a:latin typeface="Times New Roman" pitchFamily="18" charset="0"/>
              </a:rPr>
              <a:t>Summer</a:t>
            </a:r>
            <a:endParaRPr lang="en-US" sz="2400" dirty="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267200" y="304800"/>
            <a:ext cx="4800600" cy="6252976"/>
          </a:xfrm>
          <a:prstGeom prst="rect">
            <a:avLst/>
          </a:prstGeom>
          <a:noFill/>
          <a:ln w="9525">
            <a:noFill/>
            <a:miter lim="800000"/>
            <a:headEnd/>
            <a:tailEnd/>
          </a:ln>
        </p:spPr>
      </p:pic>
      <p:sp>
        <p:nvSpPr>
          <p:cNvPr id="3" name="TextBox 2"/>
          <p:cNvSpPr txBox="1"/>
          <p:nvPr/>
        </p:nvSpPr>
        <p:spPr>
          <a:xfrm>
            <a:off x="152400" y="838200"/>
            <a:ext cx="4191000" cy="4154984"/>
          </a:xfrm>
          <a:prstGeom prst="rect">
            <a:avLst/>
          </a:prstGeom>
          <a:noFill/>
        </p:spPr>
        <p:txBody>
          <a:bodyPr wrap="square" rtlCol="0">
            <a:spAutoFit/>
          </a:bodyPr>
          <a:lstStyle/>
          <a:p>
            <a:r>
              <a:rPr lang="en-US" sz="2400" dirty="0" smtClean="0"/>
              <a:t>Air Masses are large bodies of air that take on the characteristics of the area over which it forms.</a:t>
            </a:r>
          </a:p>
          <a:p>
            <a:endParaRPr lang="en-US" sz="2400" dirty="0" smtClean="0"/>
          </a:p>
          <a:p>
            <a:r>
              <a:rPr lang="en-US" sz="2400" dirty="0" smtClean="0"/>
              <a:t>For example, air masses that form over the ocean are moist. If they form over land, they are dry. The air also takes on the temperature of the area.</a:t>
            </a:r>
            <a:endParaRPr lang="en-US" sz="2400" dirty="0"/>
          </a:p>
        </p:txBody>
      </p:sp>
      <p:sp>
        <p:nvSpPr>
          <p:cNvPr id="4" name="TextBox 3"/>
          <p:cNvSpPr txBox="1"/>
          <p:nvPr/>
        </p:nvSpPr>
        <p:spPr>
          <a:xfrm>
            <a:off x="609600" y="4943564"/>
            <a:ext cx="2779928" cy="1200329"/>
          </a:xfrm>
          <a:prstGeom prst="rect">
            <a:avLst/>
          </a:prstGeom>
          <a:noFill/>
        </p:spPr>
        <p:txBody>
          <a:bodyPr wrap="none" rtlCol="0">
            <a:spAutoFit/>
          </a:bodyPr>
          <a:lstStyle/>
          <a:p>
            <a:r>
              <a:rPr lang="en-US" sz="2400" dirty="0" smtClean="0">
                <a:solidFill>
                  <a:srgbClr val="002060"/>
                </a:solidFill>
              </a:rPr>
              <a:t>Land = Continental</a:t>
            </a:r>
          </a:p>
          <a:p>
            <a:endParaRPr lang="en-US" sz="2400" dirty="0" smtClean="0">
              <a:solidFill>
                <a:srgbClr val="002060"/>
              </a:solidFill>
            </a:endParaRPr>
          </a:p>
          <a:p>
            <a:r>
              <a:rPr lang="en-US" sz="2400" dirty="0" smtClean="0">
                <a:solidFill>
                  <a:srgbClr val="002060"/>
                </a:solidFill>
              </a:rPr>
              <a:t>Ocean = Maritime</a:t>
            </a:r>
            <a:endParaRPr lang="en-US" sz="2400" dirty="0">
              <a:solidFill>
                <a:srgbClr val="002060"/>
              </a:solidFill>
            </a:endParaRPr>
          </a:p>
        </p:txBody>
      </p:sp>
      <p:sp>
        <p:nvSpPr>
          <p:cNvPr id="5" name="TextBox 4"/>
          <p:cNvSpPr txBox="1"/>
          <p:nvPr/>
        </p:nvSpPr>
        <p:spPr>
          <a:xfrm>
            <a:off x="609600" y="304800"/>
            <a:ext cx="3005951" cy="646331"/>
          </a:xfrm>
          <a:prstGeom prst="rect">
            <a:avLst/>
          </a:prstGeom>
          <a:noFill/>
        </p:spPr>
        <p:txBody>
          <a:bodyPr wrap="none" rtlCol="0">
            <a:spAutoFit/>
          </a:bodyPr>
          <a:lstStyle/>
          <a:p>
            <a:r>
              <a:rPr lang="en-US" sz="3600" dirty="0" smtClean="0">
                <a:solidFill>
                  <a:srgbClr val="002060"/>
                </a:solidFill>
              </a:rPr>
              <a:t>AIR MASSES</a:t>
            </a:r>
            <a:endParaRPr lang="en-US" sz="3600"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_air_masses.jpg"/>
          <p:cNvPicPr>
            <a:picLocks noChangeAspect="1"/>
          </p:cNvPicPr>
          <p:nvPr/>
        </p:nvPicPr>
        <p:blipFill>
          <a:blip r:embed="rId2"/>
          <a:stretch>
            <a:fillRect/>
          </a:stretch>
        </p:blipFill>
        <p:spPr>
          <a:xfrm>
            <a:off x="3200400" y="0"/>
            <a:ext cx="5181600" cy="4013427"/>
          </a:xfrm>
          <a:prstGeom prst="rect">
            <a:avLst/>
          </a:prstGeom>
        </p:spPr>
      </p:pic>
      <p:pic>
        <p:nvPicPr>
          <p:cNvPr id="3" name="Picture 2" descr="air mass characteristics.jpg"/>
          <p:cNvPicPr>
            <a:picLocks noChangeAspect="1"/>
          </p:cNvPicPr>
          <p:nvPr/>
        </p:nvPicPr>
        <p:blipFill>
          <a:blip r:embed="rId3"/>
          <a:stretch>
            <a:fillRect/>
          </a:stretch>
        </p:blipFill>
        <p:spPr>
          <a:xfrm>
            <a:off x="533400" y="3810000"/>
            <a:ext cx="8229600" cy="304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Coriolis</a:t>
            </a:r>
            <a:r>
              <a:rPr lang="en-US" dirty="0" smtClean="0"/>
              <a:t> Effect</a:t>
            </a:r>
            <a:endParaRPr lang="en-US" dirty="0"/>
          </a:p>
        </p:txBody>
      </p:sp>
      <p:sp>
        <p:nvSpPr>
          <p:cNvPr id="3" name="TextBox 2"/>
          <p:cNvSpPr txBox="1"/>
          <p:nvPr/>
        </p:nvSpPr>
        <p:spPr>
          <a:xfrm>
            <a:off x="304800" y="1219200"/>
            <a:ext cx="8534400" cy="1569660"/>
          </a:xfrm>
          <a:prstGeom prst="rect">
            <a:avLst/>
          </a:prstGeom>
          <a:noFill/>
        </p:spPr>
        <p:txBody>
          <a:bodyPr wrap="square" rtlCol="0">
            <a:spAutoFit/>
          </a:bodyPr>
          <a:lstStyle/>
          <a:p>
            <a:r>
              <a:rPr lang="en-US" sz="2400" dirty="0" smtClean="0">
                <a:solidFill>
                  <a:srgbClr val="002060"/>
                </a:solidFill>
              </a:rPr>
              <a:t>Moving particles are deflected due to the rotation of the Earth</a:t>
            </a:r>
          </a:p>
          <a:p>
            <a:endParaRPr lang="en-US" sz="2400" dirty="0" smtClean="0">
              <a:solidFill>
                <a:srgbClr val="002060"/>
              </a:solidFill>
            </a:endParaRPr>
          </a:p>
          <a:p>
            <a:r>
              <a:rPr lang="en-US" sz="2400" dirty="0" smtClean="0">
                <a:solidFill>
                  <a:srgbClr val="002060"/>
                </a:solidFill>
              </a:rPr>
              <a:t>The combination of the </a:t>
            </a:r>
            <a:r>
              <a:rPr lang="en-US" sz="2400" dirty="0" err="1" smtClean="0">
                <a:solidFill>
                  <a:srgbClr val="002060"/>
                </a:solidFill>
              </a:rPr>
              <a:t>Coriolis</a:t>
            </a:r>
            <a:r>
              <a:rPr lang="en-US" sz="2400" dirty="0" smtClean="0">
                <a:solidFill>
                  <a:srgbClr val="002060"/>
                </a:solidFill>
              </a:rPr>
              <a:t> effect and the uneven heating of the Earth creates global wind systems.</a:t>
            </a:r>
            <a:endParaRPr lang="en-US" sz="2400" dirty="0">
              <a:solidFill>
                <a:srgbClr val="002060"/>
              </a:solidFill>
            </a:endParaRPr>
          </a:p>
        </p:txBody>
      </p:sp>
      <p:pic>
        <p:nvPicPr>
          <p:cNvPr id="4" name="Picture 3" descr="coriolis_force.jpg"/>
          <p:cNvPicPr>
            <a:picLocks noChangeAspect="1"/>
          </p:cNvPicPr>
          <p:nvPr/>
        </p:nvPicPr>
        <p:blipFill>
          <a:blip r:embed="rId2"/>
          <a:stretch>
            <a:fillRect/>
          </a:stretch>
        </p:blipFill>
        <p:spPr>
          <a:xfrm>
            <a:off x="2556197" y="2895600"/>
            <a:ext cx="6130603" cy="3625814"/>
          </a:xfrm>
          <a:prstGeom prst="rect">
            <a:avLst/>
          </a:prstGeom>
        </p:spPr>
      </p:pic>
      <p:sp>
        <p:nvSpPr>
          <p:cNvPr id="5" name="TextBox 4"/>
          <p:cNvSpPr txBox="1"/>
          <p:nvPr/>
        </p:nvSpPr>
        <p:spPr>
          <a:xfrm>
            <a:off x="381000" y="3581400"/>
            <a:ext cx="1600200" cy="1169551"/>
          </a:xfrm>
          <a:prstGeom prst="rect">
            <a:avLst/>
          </a:prstGeom>
          <a:noFill/>
        </p:spPr>
        <p:txBody>
          <a:bodyPr wrap="square" rtlCol="0">
            <a:spAutoFit/>
          </a:bodyPr>
          <a:lstStyle/>
          <a:p>
            <a:r>
              <a:rPr lang="en-US" sz="1400" dirty="0" smtClean="0">
                <a:hlinkClick r:id="rId3"/>
              </a:rPr>
              <a:t>The </a:t>
            </a:r>
            <a:r>
              <a:rPr lang="en-US" sz="1400" dirty="0" err="1" smtClean="0">
                <a:hlinkClick r:id="rId3"/>
              </a:rPr>
              <a:t>Coriolis</a:t>
            </a:r>
            <a:r>
              <a:rPr lang="en-US" sz="1400" dirty="0" smtClean="0">
                <a:hlinkClick r:id="rId3"/>
              </a:rPr>
              <a:t> Effect</a:t>
            </a:r>
            <a:endParaRPr lang="en-US" sz="1400" dirty="0" smtClean="0"/>
          </a:p>
          <a:p>
            <a:endParaRPr lang="en-US" sz="1400" dirty="0" smtClean="0"/>
          </a:p>
          <a:p>
            <a:r>
              <a:rPr lang="en-US" sz="1400" dirty="0" err="1" smtClean="0"/>
              <a:t>Coriolis</a:t>
            </a:r>
            <a:r>
              <a:rPr lang="en-US" sz="1400" dirty="0" smtClean="0"/>
              <a:t> Effect Animation</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Pressure Belts</a:t>
            </a:r>
            <a:endParaRPr lang="en-US" dirty="0"/>
          </a:p>
        </p:txBody>
      </p:sp>
      <p:pic>
        <p:nvPicPr>
          <p:cNvPr id="3" name="Picture 7" descr="wrldp"/>
          <p:cNvPicPr>
            <a:picLocks noChangeAspect="1" noChangeArrowheads="1"/>
          </p:cNvPicPr>
          <p:nvPr/>
        </p:nvPicPr>
        <p:blipFill>
          <a:blip r:embed="rId2"/>
          <a:srcRect/>
          <a:stretch>
            <a:fillRect/>
          </a:stretch>
        </p:blipFill>
        <p:spPr>
          <a:xfrm>
            <a:off x="380999" y="1371600"/>
            <a:ext cx="6664303" cy="5181600"/>
          </a:xfrm>
          <a:prstGeom prst="rect">
            <a:avLst/>
          </a:prstGeom>
          <a:noFill/>
          <a:ln w="38100">
            <a:solidFill>
              <a:srgbClr val="990099"/>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wrldw">
            <a:hlinkClick r:id="rId2" action="ppaction://hlinksldjump"/>
          </p:cNvPr>
          <p:cNvPicPr>
            <a:picLocks noChangeAspect="1" noChangeArrowheads="1"/>
          </p:cNvPicPr>
          <p:nvPr/>
        </p:nvPicPr>
        <p:blipFill>
          <a:blip r:embed="rId3"/>
          <a:srcRect/>
          <a:stretch>
            <a:fillRect/>
          </a:stretch>
        </p:blipFill>
        <p:spPr>
          <a:xfrm>
            <a:off x="0" y="7938"/>
            <a:ext cx="9144000" cy="6850062"/>
          </a:xfrm>
          <a:prstGeom prst="rect">
            <a:avLst/>
          </a:prstGeom>
          <a:noFill/>
        </p:spPr>
      </p:pic>
      <p:sp>
        <p:nvSpPr>
          <p:cNvPr id="4" name="TextBox 3"/>
          <p:cNvSpPr txBox="1"/>
          <p:nvPr/>
        </p:nvSpPr>
        <p:spPr>
          <a:xfrm>
            <a:off x="7162800" y="5715000"/>
            <a:ext cx="1371600" cy="381000"/>
          </a:xfrm>
          <a:prstGeom prst="rect">
            <a:avLst/>
          </a:prstGeom>
          <a:noFill/>
        </p:spPr>
        <p:txBody>
          <a:bodyPr wrap="square" rtlCol="0">
            <a:spAutoFit/>
          </a:bodyPr>
          <a:lstStyle/>
          <a:p>
            <a:r>
              <a:rPr lang="en-US" dirty="0" smtClean="0"/>
              <a:t>an</a:t>
            </a:r>
            <a:endParaRPr lang="en-US" dirty="0"/>
          </a:p>
        </p:txBody>
      </p:sp>
      <p:sp>
        <p:nvSpPr>
          <p:cNvPr id="5" name="TextBox 4"/>
          <p:cNvSpPr txBox="1"/>
          <p:nvPr/>
        </p:nvSpPr>
        <p:spPr>
          <a:xfrm>
            <a:off x="381000" y="6477000"/>
            <a:ext cx="1787733" cy="369332"/>
          </a:xfrm>
          <a:prstGeom prst="rect">
            <a:avLst/>
          </a:prstGeom>
          <a:noFill/>
        </p:spPr>
        <p:txBody>
          <a:bodyPr wrap="none" rtlCol="0">
            <a:spAutoFit/>
          </a:bodyPr>
          <a:lstStyle/>
          <a:p>
            <a:r>
              <a:rPr lang="en-US" dirty="0" smtClean="0">
                <a:solidFill>
                  <a:schemeClr val="bg1"/>
                </a:solidFill>
                <a:hlinkClick r:id="rId4"/>
              </a:rPr>
              <a:t>Wind Animation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752600"/>
          </a:xfrm>
        </p:spPr>
        <p:txBody>
          <a:bodyPr>
            <a:normAutofit fontScale="90000"/>
          </a:bodyPr>
          <a:lstStyle/>
          <a:p>
            <a:r>
              <a:rPr lang="en-US" dirty="0" smtClean="0"/>
              <a:t>We also see convection at work in many of the winds that occur in the </a:t>
            </a:r>
            <a:r>
              <a:rPr lang="en-US" dirty="0" smtClean="0">
                <a:solidFill>
                  <a:srgbClr val="FFFF00"/>
                </a:solidFill>
              </a:rPr>
              <a:t>troposphere </a:t>
            </a:r>
            <a:r>
              <a:rPr lang="en-US" dirty="0" smtClean="0"/>
              <a:t>. . . .  </a:t>
            </a:r>
            <a:endParaRPr lang="en-US" dirty="0"/>
          </a:p>
        </p:txBody>
      </p:sp>
      <p:pic>
        <p:nvPicPr>
          <p:cNvPr id="9218" name="Picture 2"/>
          <p:cNvPicPr>
            <a:picLocks noChangeAspect="1" noChangeArrowheads="1"/>
          </p:cNvPicPr>
          <p:nvPr/>
        </p:nvPicPr>
        <p:blipFill>
          <a:blip r:embed="rId2"/>
          <a:srcRect/>
          <a:stretch>
            <a:fillRect/>
          </a:stretch>
        </p:blipFill>
        <p:spPr bwMode="auto">
          <a:xfrm>
            <a:off x="3124200" y="1828800"/>
            <a:ext cx="6562725" cy="5029200"/>
          </a:xfrm>
          <a:prstGeom prst="rect">
            <a:avLst/>
          </a:prstGeom>
          <a:noFill/>
          <a:ln w="9525">
            <a:noFill/>
            <a:miter lim="800000"/>
            <a:headEnd/>
            <a:tailEnd/>
          </a:ln>
        </p:spPr>
      </p:pic>
      <p:sp>
        <p:nvSpPr>
          <p:cNvPr id="4" name="TextBox 3"/>
          <p:cNvSpPr txBox="1"/>
          <p:nvPr/>
        </p:nvSpPr>
        <p:spPr>
          <a:xfrm>
            <a:off x="152400" y="2013466"/>
            <a:ext cx="2971800" cy="4401205"/>
          </a:xfrm>
          <a:prstGeom prst="rect">
            <a:avLst/>
          </a:prstGeom>
          <a:noFill/>
        </p:spPr>
        <p:txBody>
          <a:bodyPr wrap="square" rtlCol="0">
            <a:spAutoFit/>
          </a:bodyPr>
          <a:lstStyle/>
          <a:p>
            <a:r>
              <a:rPr lang="en-US" sz="2000" dirty="0" err="1" smtClean="0">
                <a:solidFill>
                  <a:srgbClr val="7030A0"/>
                </a:solidFill>
              </a:rPr>
              <a:t>Westerlies</a:t>
            </a:r>
            <a:r>
              <a:rPr lang="en-US" sz="2000" dirty="0" smtClean="0">
                <a:solidFill>
                  <a:srgbClr val="FFFF00"/>
                </a:solidFill>
              </a:rPr>
              <a:t> </a:t>
            </a:r>
            <a:r>
              <a:rPr lang="en-US" sz="2000" dirty="0" smtClean="0"/>
              <a:t>are smaller, surface winds that affect</a:t>
            </a:r>
          </a:p>
          <a:p>
            <a:r>
              <a:rPr lang="en-US" sz="2000" dirty="0" smtClean="0"/>
              <a:t>a lot of our weather patterns in the US </a:t>
            </a:r>
          </a:p>
          <a:p>
            <a:endParaRPr lang="en-US" sz="2000" dirty="0" smtClean="0"/>
          </a:p>
          <a:p>
            <a:r>
              <a:rPr lang="en-US" sz="2000" dirty="0" smtClean="0"/>
              <a:t>All of these </a:t>
            </a:r>
            <a:r>
              <a:rPr lang="en-US" sz="2000" dirty="0" smtClean="0">
                <a:solidFill>
                  <a:srgbClr val="FFFF00"/>
                </a:solidFill>
              </a:rPr>
              <a:t>TRADE WINDS</a:t>
            </a:r>
            <a:r>
              <a:rPr lang="en-US" sz="2000" dirty="0" smtClean="0"/>
              <a:t> change direction, because</a:t>
            </a:r>
          </a:p>
          <a:p>
            <a:r>
              <a:rPr lang="en-US" sz="2000" dirty="0" smtClean="0"/>
              <a:t>Of the angle of sunlight</a:t>
            </a:r>
          </a:p>
          <a:p>
            <a:r>
              <a:rPr lang="en-US" sz="2000" dirty="0" smtClean="0"/>
              <a:t>At each latitude. </a:t>
            </a:r>
          </a:p>
          <a:p>
            <a:endParaRPr lang="en-US" sz="2000" dirty="0" smtClean="0"/>
          </a:p>
          <a:p>
            <a:r>
              <a:rPr lang="en-US" sz="2000" dirty="0" smtClean="0"/>
              <a:t>There is even a giant convection cell between the equator and poles!</a:t>
            </a:r>
          </a:p>
        </p:txBody>
      </p:sp>
      <p:cxnSp>
        <p:nvCxnSpPr>
          <p:cNvPr id="6" name="Straight Arrow Connector 5"/>
          <p:cNvCxnSpPr/>
          <p:nvPr/>
        </p:nvCxnSpPr>
        <p:spPr>
          <a:xfrm>
            <a:off x="2438400" y="3429000"/>
            <a:ext cx="4267200" cy="304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5429" y="1644134"/>
            <a:ext cx="1210588" cy="369332"/>
          </a:xfrm>
          <a:prstGeom prst="rect">
            <a:avLst/>
          </a:prstGeom>
          <a:noFill/>
        </p:spPr>
        <p:txBody>
          <a:bodyPr wrap="none" rtlCol="0">
            <a:spAutoFit/>
          </a:bodyPr>
          <a:lstStyle/>
          <a:p>
            <a:r>
              <a:rPr lang="en-US" dirty="0" smtClean="0">
                <a:hlinkClick r:id="rId3"/>
              </a:rPr>
              <a:t>Animation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 .  And also above the troposphere . . .</a:t>
            </a:r>
            <a:endParaRPr lang="en-US" dirty="0"/>
          </a:p>
        </p:txBody>
      </p:sp>
      <p:pic>
        <p:nvPicPr>
          <p:cNvPr id="10242" name="Picture 2"/>
          <p:cNvPicPr>
            <a:picLocks noChangeAspect="1" noChangeArrowheads="1"/>
          </p:cNvPicPr>
          <p:nvPr/>
        </p:nvPicPr>
        <p:blipFill>
          <a:blip r:embed="rId2"/>
          <a:srcRect/>
          <a:stretch>
            <a:fillRect/>
          </a:stretch>
        </p:blipFill>
        <p:spPr bwMode="auto">
          <a:xfrm>
            <a:off x="3581400" y="1705156"/>
            <a:ext cx="5253038" cy="5152844"/>
          </a:xfrm>
          <a:prstGeom prst="rect">
            <a:avLst/>
          </a:prstGeom>
          <a:noFill/>
          <a:ln w="9525">
            <a:noFill/>
            <a:miter lim="800000"/>
            <a:headEnd/>
            <a:tailEnd/>
          </a:ln>
        </p:spPr>
      </p:pic>
      <p:sp>
        <p:nvSpPr>
          <p:cNvPr id="4" name="TextBox 3"/>
          <p:cNvSpPr txBox="1"/>
          <p:nvPr/>
        </p:nvSpPr>
        <p:spPr>
          <a:xfrm>
            <a:off x="419100" y="2209800"/>
            <a:ext cx="2743200" cy="2677656"/>
          </a:xfrm>
          <a:prstGeom prst="rect">
            <a:avLst/>
          </a:prstGeom>
          <a:noFill/>
        </p:spPr>
        <p:txBody>
          <a:bodyPr wrap="square" rtlCol="0">
            <a:spAutoFit/>
          </a:bodyPr>
          <a:lstStyle/>
          <a:p>
            <a:r>
              <a:rPr lang="en-US" sz="2400" dirty="0" smtClean="0">
                <a:solidFill>
                  <a:srgbClr val="FFFF00"/>
                </a:solidFill>
              </a:rPr>
              <a:t>Jet Streams </a:t>
            </a:r>
            <a:r>
              <a:rPr lang="en-US" sz="2400" dirty="0" smtClean="0"/>
              <a:t>are larger  winds that push California’s weather almost always in a </a:t>
            </a:r>
            <a:endParaRPr lang="en-US" sz="2400" dirty="0" smtClean="0"/>
          </a:p>
          <a:p>
            <a:r>
              <a:rPr lang="en-US" sz="2400" dirty="0" smtClean="0"/>
              <a:t>WEST-TO-EAST </a:t>
            </a:r>
            <a:r>
              <a:rPr lang="en-US" sz="2400" dirty="0" smtClean="0"/>
              <a:t>direction. </a:t>
            </a:r>
          </a:p>
        </p:txBody>
      </p:sp>
      <p:cxnSp>
        <p:nvCxnSpPr>
          <p:cNvPr id="6" name="Straight Arrow Connector 5"/>
          <p:cNvCxnSpPr/>
          <p:nvPr/>
        </p:nvCxnSpPr>
        <p:spPr>
          <a:xfrm>
            <a:off x="2209800" y="3733800"/>
            <a:ext cx="1905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846</TotalTime>
  <Words>464</Words>
  <Application>Microsoft Office PowerPoint</Application>
  <PresentationFormat>On-screen Show (4:3)</PresentationFormat>
  <Paragraphs>72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Apex</vt:lpstr>
      <vt:lpstr>Meteorology</vt:lpstr>
      <vt:lpstr>PowerPoint Presentation</vt:lpstr>
      <vt:lpstr>PowerPoint Presentation</vt:lpstr>
      <vt:lpstr>PowerPoint Presentation</vt:lpstr>
      <vt:lpstr>The Coriolis Effect</vt:lpstr>
      <vt:lpstr>World Pressure Belts</vt:lpstr>
      <vt:lpstr>PowerPoint Presentation</vt:lpstr>
      <vt:lpstr>We also see convection at work in many of the winds that occur in the troposphere . . . .  </vt:lpstr>
      <vt:lpstr>. . .  And also above the troposphere . . .</vt:lpstr>
      <vt:lpstr>Cold Front</vt:lpstr>
      <vt:lpstr>Warm Front</vt:lpstr>
      <vt:lpstr>Stationary Fronts</vt:lpstr>
      <vt:lpstr>Occluded Front</vt:lpstr>
      <vt:lpstr>High Pressure Systems</vt:lpstr>
      <vt:lpstr>Low Pressure Systems</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Atmosphere Lecture</dc:title>
  <dc:creator>Cathy</dc:creator>
  <cp:lastModifiedBy>Administrator</cp:lastModifiedBy>
  <cp:revision>93</cp:revision>
  <cp:lastPrinted>1601-01-01T00:00:00Z</cp:lastPrinted>
  <dcterms:created xsi:type="dcterms:W3CDTF">2011-01-18T00:46:47Z</dcterms:created>
  <dcterms:modified xsi:type="dcterms:W3CDTF">2017-02-27T21:01:05Z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TC102037621033</vt:lpwstr>
  </property>
</Properties>
</file>