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71" r:id="rId11"/>
    <p:sldId id="265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631C4-F30B-47EE-B1F3-A06D891CDEBB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E9E47-DD93-42B2-9023-59DE6C4F1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9E47-DD93-42B2-9023-59DE6C4F14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F4AB6-1260-4D20-BA9E-EAC0B66D482D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CC90F9-8D55-4F4F-AFF2-BEED6528E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/url?sa=i&amp;rct=j&amp;q=what+is+shale+fracking&amp;source=images&amp;cd=&amp;cad=rja&amp;docid=zgsZhMmso928_M&amp;tbnid=iRH_3lAvlfCyEM:&amp;ved=0CAUQjRw&amp;url=http://www.safeshalelease.com/hydraulic-fracking-pennsylvania-marcellus-shale.html/&amp;ei=ZcdyUqDRJYWRiALJlYFI&amp;bvm=bv.55819444,d.cGE&amp;psig=AFQjCNEeCg_W8L8CtlVxHyAr-zluRgG8Tg&amp;ust=138334025802693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4050"/>
            <a:ext cx="8458200" cy="1222375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NOTES:  CA ENERGY </a:t>
            </a:r>
            <a:r>
              <a:rPr lang="en-US" i="1" dirty="0">
                <a:solidFill>
                  <a:srgbClr val="FF0000"/>
                </a:solidFill>
              </a:rPr>
              <a:t>&amp; resources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(</a:t>
            </a:r>
            <a:r>
              <a:rPr lang="en-US" dirty="0"/>
              <a:t>CA4-CA5, 26.1-26.2)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IPW2KDG0\MM9002828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4429125" cy="370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27892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section of layers that has been separated from it’s original location by faulting is called a </a:t>
            </a:r>
            <a:r>
              <a:rPr lang="en-US" dirty="0" smtClean="0">
                <a:solidFill>
                  <a:srgbClr val="FF0000"/>
                </a:solidFill>
              </a:rPr>
              <a:t>“trap”.</a:t>
            </a:r>
          </a:p>
          <a:p>
            <a:r>
              <a:rPr lang="en-US" dirty="0" smtClean="0"/>
              <a:t>Where it leaks onto the surface by itself is called a </a:t>
            </a:r>
            <a:r>
              <a:rPr lang="en-US" dirty="0" smtClean="0">
                <a:solidFill>
                  <a:srgbClr val="FF0000"/>
                </a:solidFill>
              </a:rPr>
              <a:t>“seep”</a:t>
            </a:r>
          </a:p>
          <a:p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/>
              <a:t>uses 58% of it’s</a:t>
            </a:r>
            <a:br>
              <a:rPr lang="en-US" dirty="0"/>
            </a:br>
            <a:r>
              <a:rPr lang="en-US" dirty="0"/>
              <a:t>OWN OIL, but imports</a:t>
            </a:r>
            <a:br>
              <a:rPr lang="en-US" dirty="0"/>
            </a:br>
            <a:r>
              <a:rPr lang="en-US" dirty="0"/>
              <a:t>84% of it’s gas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2532" name="Picture 4" descr="http://t0.gstatic.com/images?q=tbn:ANd9GcRsoIa0vULRUmmFEy7Hw0P0xucIyCMgt8Z-kjcKgrbQXVbdUmst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62185"/>
            <a:ext cx="3733800" cy="2530232"/>
          </a:xfrm>
          <a:prstGeom prst="rect">
            <a:avLst/>
          </a:prstGeom>
          <a:noFill/>
        </p:spPr>
      </p:pic>
      <p:pic>
        <p:nvPicPr>
          <p:cNvPr id="22534" name="Picture 6" descr="http://t1.gstatic.com/images?q=tbn:ANd9GcRUstLXspBK5xKhLQ1NP5Z9rSXI1cSciKLcYm37TuU3R_3024-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599" y="2819400"/>
            <a:ext cx="4675785" cy="32158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3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SHALE… FOR FOSSIL FUEL REPLACEMENT?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great deposits of the sedimentary rock, </a:t>
            </a:r>
            <a:r>
              <a:rPr lang="en-US" dirty="0" smtClean="0">
                <a:solidFill>
                  <a:srgbClr val="FF0000"/>
                </a:solidFill>
              </a:rPr>
              <a:t>Shale</a:t>
            </a:r>
            <a:r>
              <a:rPr lang="en-US" dirty="0" smtClean="0"/>
              <a:t>, in Monterey and other coastal areas.</a:t>
            </a:r>
          </a:p>
          <a:p>
            <a:r>
              <a:rPr lang="en-US" dirty="0" smtClean="0"/>
              <a:t>Shale can absorbs lots of Oil (Hydrocarbons) because it resembles </a:t>
            </a:r>
            <a:r>
              <a:rPr lang="en-US" dirty="0" smtClean="0">
                <a:solidFill>
                  <a:srgbClr val="FF0000"/>
                </a:solidFill>
              </a:rPr>
              <a:t>pressed powder. </a:t>
            </a:r>
          </a:p>
          <a:p>
            <a:r>
              <a:rPr lang="en-US" dirty="0" smtClean="0"/>
              <a:t>People knew about</a:t>
            </a:r>
          </a:p>
          <a:p>
            <a:pPr>
              <a:buNone/>
            </a:pPr>
            <a:r>
              <a:rPr lang="en-US" dirty="0" smtClean="0"/>
              <a:t>Shale even in the </a:t>
            </a:r>
          </a:p>
          <a:p>
            <a:pPr>
              <a:buNone/>
            </a:pPr>
            <a:r>
              <a:rPr lang="en-US" dirty="0" smtClean="0"/>
              <a:t>1600’s, for tanning</a:t>
            </a:r>
          </a:p>
          <a:p>
            <a:pPr>
              <a:buNone/>
            </a:pPr>
            <a:r>
              <a:rPr lang="en-US" dirty="0" smtClean="0"/>
              <a:t>Leather and dying</a:t>
            </a:r>
          </a:p>
          <a:p>
            <a:pPr>
              <a:buNone/>
            </a:pPr>
            <a:r>
              <a:rPr lang="en-US" dirty="0" smtClean="0"/>
              <a:t>Fabrics. </a:t>
            </a:r>
            <a:endParaRPr lang="en-US" dirty="0"/>
          </a:p>
        </p:txBody>
      </p:sp>
      <p:pic>
        <p:nvPicPr>
          <p:cNvPr id="24578" name="Picture 2" descr="http://t0.gstatic.com/images?q=tbn:ANd9GcS4X-2CLaGDnZlK5kzqVfGh7U7lZq2E8HWiR2vI5_XFbj61Rncp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684" y="3733800"/>
            <a:ext cx="5249316" cy="3810000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TWHBhdFzRn6_Uhb1KI-OE0bkHjjGoEhfKIjBNXB5cot3U9TQQ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10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686800" cy="838200"/>
          </a:xfrm>
        </p:spPr>
        <p:txBody>
          <a:bodyPr>
            <a:no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CONTROVERSY:</a:t>
            </a:r>
            <a:endParaRPr lang="en-US" sz="6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5029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could </a:t>
            </a:r>
            <a:r>
              <a:rPr lang="en-US" dirty="0" smtClean="0"/>
              <a:t>potentially get </a:t>
            </a:r>
            <a:r>
              <a:rPr lang="en-US" dirty="0"/>
              <a:t>about </a:t>
            </a:r>
            <a:r>
              <a:rPr lang="en-US" b="1" i="1" dirty="0"/>
              <a:t>2.6 billion barrels of oil</a:t>
            </a:r>
            <a:r>
              <a:rPr lang="en-US" dirty="0"/>
              <a:t> from </a:t>
            </a:r>
            <a:r>
              <a:rPr lang="en-US" dirty="0" smtClean="0"/>
              <a:t>oil </a:t>
            </a:r>
            <a:r>
              <a:rPr lang="en-US" dirty="0" smtClean="0"/>
              <a:t>shale!</a:t>
            </a:r>
            <a:endParaRPr lang="en-US" dirty="0" smtClean="0"/>
          </a:p>
          <a:p>
            <a:r>
              <a:rPr lang="en-US" b="1" i="1" dirty="0" smtClean="0"/>
              <a:t>“FRACKING” </a:t>
            </a:r>
            <a:r>
              <a:rPr lang="en-US" dirty="0" smtClean="0"/>
              <a:t>is hydraulic fracturing of shale, or using high pressure water, sand, and chemicals to crack/break into oil shale to get the fuel out.</a:t>
            </a:r>
          </a:p>
          <a:p>
            <a:r>
              <a:rPr lang="en-US" dirty="0" smtClean="0"/>
              <a:t>Communities in these areas are concerned about the </a:t>
            </a:r>
            <a:r>
              <a:rPr lang="en-US" b="1" i="1" dirty="0" smtClean="0"/>
              <a:t>environmental impact </a:t>
            </a:r>
            <a:r>
              <a:rPr lang="en-US" dirty="0" smtClean="0"/>
              <a:t>of this process.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t3.gstatic.com/images?q=tbn:ANd9GcTQp8gMjwzCMiI5EGwwdXQIdSofSFH-_WBF_WFWBmp4ldbuwA93:www.safeshalelease.com/assets/images/HiR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67865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3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 is sitting on a plate boundary, and </a:t>
            </a:r>
            <a:r>
              <a:rPr lang="en-US" dirty="0" smtClean="0"/>
              <a:t>ALSO </a:t>
            </a:r>
            <a:r>
              <a:rPr lang="en-US" dirty="0" smtClean="0"/>
              <a:t>has access to </a:t>
            </a:r>
            <a:r>
              <a:rPr lang="en-US" dirty="0" smtClean="0">
                <a:solidFill>
                  <a:srgbClr val="FF0000"/>
                </a:solidFill>
              </a:rPr>
              <a:t>geothermal 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energy is generated by underground water heated by the mantle</a:t>
            </a:r>
          </a:p>
          <a:p>
            <a:r>
              <a:rPr lang="en-US" sz="2400" dirty="0" smtClean="0"/>
              <a:t>This </a:t>
            </a:r>
            <a:r>
              <a:rPr lang="en-US" sz="2400" dirty="0" smtClean="0"/>
              <a:t>type of energy accounts for about 4-5% of CA total energy supply</a:t>
            </a:r>
          </a:p>
          <a:p>
            <a:r>
              <a:rPr lang="en-US" sz="2400" dirty="0" smtClean="0"/>
              <a:t>The plants are </a:t>
            </a:r>
            <a:r>
              <a:rPr lang="en-US" sz="2400" dirty="0" smtClean="0"/>
              <a:t>located mainly </a:t>
            </a:r>
            <a:r>
              <a:rPr lang="en-US" sz="2400" dirty="0" smtClean="0"/>
              <a:t>in the North Bay </a:t>
            </a:r>
            <a:r>
              <a:rPr lang="en-US" sz="2400" dirty="0" smtClean="0"/>
              <a:t>Area </a:t>
            </a:r>
            <a:r>
              <a:rPr lang="en-US" sz="2400" dirty="0" smtClean="0"/>
              <a:t>along the San Andreas Fault..</a:t>
            </a:r>
            <a:endParaRPr lang="en-US" sz="2400" dirty="0"/>
          </a:p>
        </p:txBody>
      </p:sp>
      <p:pic>
        <p:nvPicPr>
          <p:cNvPr id="27650" name="Picture 2" descr="photo of Geysers Geothermal Pla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733800"/>
            <a:ext cx="5470769" cy="3124200"/>
          </a:xfrm>
          <a:prstGeom prst="rect">
            <a:avLst/>
          </a:prstGeom>
          <a:noFill/>
        </p:spPr>
      </p:pic>
      <p:pic>
        <p:nvPicPr>
          <p:cNvPr id="27652" name="Picture 4" descr="http://www.reuk.co.uk/OtherImages/geothermal-power-plant-schema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7275" y="3733800"/>
            <a:ext cx="427672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each of the following </a:t>
            </a:r>
            <a:r>
              <a:rPr lang="en-US" dirty="0" smtClean="0"/>
              <a:t>RESOURCES</a:t>
            </a:r>
            <a:r>
              <a:rPr lang="en-US" dirty="0" smtClean="0"/>
              <a:t>, </a:t>
            </a:r>
            <a:r>
              <a:rPr lang="en-US" dirty="0" smtClean="0"/>
              <a:t>state “renewable” or “non</a:t>
            </a:r>
            <a:r>
              <a:rPr lang="en-US" dirty="0" smtClean="0"/>
              <a:t>”…     </a:t>
            </a:r>
            <a:r>
              <a:rPr lang="en-US" b="1" i="1" dirty="0" smtClean="0">
                <a:solidFill>
                  <a:srgbClr val="FF0000"/>
                </a:solidFill>
              </a:rPr>
              <a:t>WHY?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Fossil Fuels like oil</a:t>
            </a:r>
            <a:endParaRPr lang="en-US" dirty="0" smtClean="0"/>
          </a:p>
          <a:p>
            <a:r>
              <a:rPr lang="en-US" dirty="0" smtClean="0"/>
              <a:t>Boron</a:t>
            </a:r>
            <a:endParaRPr lang="en-US" dirty="0" smtClean="0"/>
          </a:p>
          <a:p>
            <a:r>
              <a:rPr lang="en-US" dirty="0" smtClean="0"/>
              <a:t>Portland Cement</a:t>
            </a:r>
          </a:p>
          <a:p>
            <a:r>
              <a:rPr lang="en-US" dirty="0" smtClean="0"/>
              <a:t>Geothermal </a:t>
            </a:r>
            <a:r>
              <a:rPr lang="en-US" dirty="0" smtClean="0"/>
              <a:t>energy</a:t>
            </a:r>
            <a:endParaRPr lang="en-US" dirty="0" smtClean="0"/>
          </a:p>
          <a:p>
            <a:r>
              <a:rPr lang="en-US" dirty="0" smtClean="0"/>
              <a:t>Gold</a:t>
            </a:r>
          </a:p>
          <a:p>
            <a:r>
              <a:rPr lang="en-US" dirty="0" smtClean="0"/>
              <a:t>Gravel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beginnings: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554162"/>
            <a:ext cx="6019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CA’s socioeconomic history is closely tied with it’s </a:t>
            </a:r>
            <a:r>
              <a:rPr lang="en-US" dirty="0" smtClean="0">
                <a:solidFill>
                  <a:srgbClr val="FF0000"/>
                </a:solidFill>
              </a:rPr>
              <a:t>geological history</a:t>
            </a:r>
          </a:p>
          <a:p>
            <a:r>
              <a:rPr lang="en-US" dirty="0" smtClean="0"/>
              <a:t>CA is #1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u="sng" dirty="0" smtClean="0">
                <a:solidFill>
                  <a:srgbClr val="FF0000"/>
                </a:solidFill>
              </a:rPr>
              <a:t>underground resources</a:t>
            </a:r>
            <a:r>
              <a:rPr lang="en-US" dirty="0" smtClean="0">
                <a:solidFill>
                  <a:srgbClr val="FF0000"/>
                </a:solidFill>
              </a:rPr>
              <a:t> that contribute to the US economy</a:t>
            </a:r>
          </a:p>
          <a:p>
            <a:r>
              <a:rPr lang="en-US" dirty="0" smtClean="0"/>
              <a:t>For those resources to “come out” and be harvested, they </a:t>
            </a:r>
            <a:r>
              <a:rPr lang="en-US" b="1" i="1" dirty="0" smtClean="0"/>
              <a:t>first have to be exposed somehow . . </a:t>
            </a:r>
            <a:endParaRPr lang="en-US" b="1" i="1" dirty="0"/>
          </a:p>
        </p:txBody>
      </p:sp>
      <p:pic>
        <p:nvPicPr>
          <p:cNvPr id="2051" name="Picture 3" descr="C:\Users\Owner\AppData\Local\Microsoft\Windows\Temporary Internet Files\Content.IE5\IPW2KDG0\MC9001568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066800"/>
            <a:ext cx="3218181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“</a:t>
            </a:r>
            <a:r>
              <a:rPr lang="en-US" dirty="0" smtClean="0"/>
              <a:t>Exposed” 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Glaciers </a:t>
            </a:r>
            <a:r>
              <a:rPr lang="en-US" b="1" i="1" dirty="0" smtClean="0"/>
              <a:t>exposed many layers of rocks and minerals </a:t>
            </a:r>
            <a:r>
              <a:rPr lang="en-US" dirty="0" smtClean="0"/>
              <a:t>that would have normally gone undiscovered by carving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Fluid erosion </a:t>
            </a:r>
            <a:r>
              <a:rPr lang="en-US" dirty="0" smtClean="0"/>
              <a:t>(wind and water) transported many weathered rocks and minerals to </a:t>
            </a:r>
            <a:r>
              <a:rPr lang="en-US" b="1" i="1" dirty="0" smtClean="0"/>
              <a:t>lower elevations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Faulting and folding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by plate tectonics is a force capable of turning over great chunks </a:t>
            </a:r>
            <a:r>
              <a:rPr lang="en-US" dirty="0" smtClean="0"/>
              <a:t>of rock and soil </a:t>
            </a:r>
            <a:r>
              <a:rPr lang="en-US" b="1" i="1" dirty="0" smtClean="0"/>
              <a:t>quickly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Mining  by humans </a:t>
            </a:r>
            <a:r>
              <a:rPr lang="en-US" dirty="0" smtClean="0"/>
              <a:t>manually </a:t>
            </a:r>
            <a:r>
              <a:rPr lang="en-US" b="1" i="1" dirty="0" smtClean="0"/>
              <a:t>exposed underground rocks and minerals. </a:t>
            </a:r>
            <a:endParaRPr lang="en-US" b="1" i="1" dirty="0"/>
          </a:p>
        </p:txBody>
      </p:sp>
      <p:pic>
        <p:nvPicPr>
          <p:cNvPr id="3075" name="Picture 3" descr="C:\Users\Owner\AppData\Local\Microsoft\Windows\Temporary Internet Files\Content.IE5\33HXLQA0\MM90017251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4817"/>
            <a:ext cx="3276600" cy="148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drew miners to </a:t>
            </a:r>
            <a:r>
              <a:rPr lang="en-US" dirty="0" err="1" smtClean="0"/>
              <a:t>california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410200" cy="53038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PLACER DEPOSITS</a:t>
            </a:r>
            <a:r>
              <a:rPr lang="en-US" dirty="0" smtClean="0"/>
              <a:t>:  Eroded gold flakes and nuggets that were sorted by size and brought down by runoff</a:t>
            </a:r>
          </a:p>
          <a:p>
            <a:r>
              <a:rPr lang="en-US" dirty="0" smtClean="0"/>
              <a:t>Gold pieces were easily found in a </a:t>
            </a:r>
            <a:r>
              <a:rPr lang="en-US" b="1" dirty="0" smtClean="0"/>
              <a:t>delta</a:t>
            </a:r>
            <a:r>
              <a:rPr lang="en-US" dirty="0" smtClean="0"/>
              <a:t>  area, since the waterways formed a triangular </a:t>
            </a:r>
            <a:r>
              <a:rPr lang="en-US" dirty="0" smtClean="0">
                <a:solidFill>
                  <a:srgbClr val="FF0000"/>
                </a:solidFill>
              </a:rPr>
              <a:t>“alluvial fan” </a:t>
            </a:r>
            <a:r>
              <a:rPr lang="en-US" dirty="0" smtClean="0"/>
              <a:t>and evenly spread out sediments.</a:t>
            </a:r>
            <a:endParaRPr lang="en-US" dirty="0"/>
          </a:p>
        </p:txBody>
      </p:sp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CRALMDASIAAhEBAxEB/8QAGwAAAgMBAQEAAAAAAAAAAAAAAwQAAgUGAQf/xAA/EAACAgAFAgQDBgMHBAEFAAABAgMRAAQSITEFQRMiUWEycYEGFCNCkaFSscEVM2Jy0eHwJEOCkhY0c7LC8f/EABoBAAMBAQEBAAAAAAAAAAAAAAECAwAEBQb/xAAhEQACAgIDAQADAQAAAAAAAAAAAQIREiEDMUETBCJRMv/aAAwDAQACEQMRAD8A5rOdRz7ZvM5eTqMyhWZmcyFaC1aLZqqNn9e1YZy83UI5E15tyIT4pKTMdZ5G53A27j1PbamYC9Kkz/k8TNM2ksq34LsdgLq+aurGo++EM5mPEbNaNTCZ7a+ZKJVQK5W9Qsc3W14tVnM/1Rb+2OozNJMc4+kBAoSQjzMSPKN7Oktt2r6FyLqWazCu0udzIKGQqUbRZtRob0UGiL/hI9sYZLxZKUar05ii7LXmoVv76Txv5TjWU/d8vmoULsulkDkgVQstXua2Htd8YNCx32EXqXUI80P+pzBB12GdlFkrVA1VLZsnuewwz0zP9Rz/AIyffJisMrPQlF6aobr28tWbBNnYncMpJzarIitMYDMkewNhAjAmt+dh2ArHv2elJgzsjPGWEyu+phuChJo/lthfFgDAKpfsPrn80XzLHqExbwZV8PUQxDsQhHuO3/jj0dUzdLpzbu0sqxCOyPxGYKdI9BvztQ24JwtExkUsgLiQ6EYR2ppWsg7GxzW+wNdwGchl4suhSf4I4z+Guklm/Eqye+vSRvdiuOQVi2PQ9Qzs8s0nizNk1y5aJopNwgIXUv8AEw2betyL2Nk+WzU8vXIYMr1AyRmVJ1ZZdQKAa1HmABLqBexC2T2rCcszpJDkMwGgiFpPpsNIznSD221bWdgSDRrF+ha4utZ8zySNEFaK3DKycA974ryitxW21Atl4jP6h1TM5rxtOazWXjWcLXikBAW2IHOqtTDexQutsG++59cwHGYzD0Tr89sVJYsSeLFjf109sKdUy00eenSVUErRmdjViVtJXTW10ATfHl27Y2OmBWzgyYLDx4gYmQ3p06WK37i+3YnvjCK8me9Flz03U/uv3xyixrNIjWxBvg362K9DX8QxoM2dzofNDNSI8+bWULqbzRprIVfQUF2Ha8e5OLMzSnMlkCTBvEBUHw0BoIoHZm3PoFrkbaMPTp5Zo5CzqkSFZF071tpDV3snyg/PCstGKS2TILmI40gaaUvNKfNrGptmZ6s8izfdRp22IwOeLOwxTSPLKZInZUWIVqGo6RXdiCBz73ycas33LLaMudLRa2MhkFjSps6j/CPL5fYUdsYM2blzk0cKjwYIwxEaNqKgmwB6kLp33JJPYb4erGdTpqmmnkhg8dIoovFZpRYJ3FECtLDfsmo1iRTNlsqp8ScTRmO3YklV0hn2A3Kg6a7k3zRwCaAOVOaIjcK2zUfDLgKQB38oq/n64LLNAsuo7vtQYbJvVjua9T62d8YNL0t1rOTzQKXkYSyImvf8wG4FdiWA+nvth9M6vncyme6dNlJIM1Aoli/HLa0ZttLccggHtZujhmabNeNE2RTh2CpdHUBt4hvZSLBJ7M3PdiLJxRzePlIWjBUqjHYqrlSdzxZUH12vbfAJtNvQJJ86lRyTTHRsWZm/EA7bdrPbnfDhzGahjd/HfUwDAOT59x5vQAXXv+uCeWKVEhQzyEkl5QRGD/Efb0Bww0KMUzJlzClj5X2DOwHb5XXFAbcYwyRwXWc51BupTF83LG1i1OZKkbDte2Jjz7QjMf2vP93vw/Lp0RWPhHBPPzxMEGzHz4mn6gUXcLIXCBgTYIJNc3Zr6nBsrBmMzBA8cKtGb1sqmiVqtRqgxAP+LbtvjyTJvJmZVYo4WxK6nUFuvirjYEfph/LwSGTLNM6Of7wRmPyuxYLx3IJ1eYbmvS8VR5cYX2ZfT8usn3/LzA+E/hygx7EG7GkDc3wPQnfD8sbSdKLrL4SidlpeS96aFc7AEbdyD2wxGAuZmLlpRNHH4est571bUeTbn/22G4JHk2WUoiqwiQn4fMdW+1HawQduaANYzY6jTo9nQZidgiFWjy+nLzKLYatSiwBvtq2PG3F0QQLI/Tcvk4MsXkZg8yBbXzUNP6biuCSSeKJ4OTEND7wUE6uQXJk8QgEXsCWqq7AE33xozplwxVZJXG5DxUXYcliTs3CgkeoAHfAHUfS02XyuWR3UK+l3NoNRe6s7HlqQAb3zve8aWXKTxEhwIgwjhYCPyadI0qTtdbEEEBRW1HHjwLnJgqjMmAoXNDZByCwG92F47XuK2rIsqzq0/wATk6iPKzmxd7n0HJ7/AEwB7B/eBFqdQHLyo7u5osSxCC+5LEe9WRZGH8n06A5dDmWqbWmvVdyXytb6rBIHsLx5lETR4upllLidk127ENSEnslxlw3PZRh9enyxRQ5jwQStLFdIqM3xXxZ02TfA9MAtBNlWaLOZ05qZVVWWVml3bSQRWw4+JTvtsV7gBpchnM1PHmE1qiUqvMyqCBZ1AXvsW423rDGThhjgCuruYwpIMOsFdgLUWa34ruNtzhs51HmkiDKraikzN5fINwLNbAkj31eg21lUmaOSihyuVjjjBM4AQmMHzUDv7bk0PXGB9p+qyfZmGPNZaFZ2kkELRyjw1iiCsQFVCaG5J+dnsBteLmYWzE8YiovpCKASkfCb7HYb0dxqGOd+1/U8xN0sRzoJJXYMHB3iCG9cY41H19BR2Jodk55KNmHl/tP1HqVwSS9PhB+FWjZta7m9V77kG6732NaeUzOalQppQAnhWJXarsAcgEbE2NtqxxOZOegzKzqkUsci+VYBpSQAAllXgehStjYoWRjX6N9oslF1RMtLmGfIZghhI8Rd4pCNNfxFfO3IJsn4tzg4kePmd1JnW+BLI/hm1bcaY4wpN7bfXCfWIc5BmWyUUMhzTZWTMAsPKdiEUEbAltPPa63GOgeGOGWKVJHlaJw0UiUqudwRpA813/UXgLNK41nZF4CkPQvkb0du/HzrC2dlAIowERVjMkpouXay7d9hz8r7Hvg0mXZZAWdJ2CljpkrQOwLAULNbDgXxi0NyyuoKxZdVDTSnkLfc/Q8bbUL5wZszlYYHMUOqEWqA/wDdPdjd7XVCvQnABsplXmQ6YjcTIxdIUAYj5dgDvvW3HbHhV9BBgUFhURKsHoei/wANjexvWF43kd0ZFUOSQAtfD6+9nV8gOKxtRMk9ZGYeOWdtRJAI4osw3JHpxxgtm2fLvtM2XHXM0NBY2tksNzpGJjR+2Ecw+0ecELokY0BVJa60L/iH8sTC2azOlVM1Bmps1SifMaNVBSsYYkN9OO+5H0pNmswHgzEYRhBchj1DUoIKit96U/PYnGfnfFnzhVpDGjOAxv4aW9uKHceh9bF6nT4IMmv3hwXZiDGxO5s7bni+O3ButsXxPLU76GchKkUCpPBqMGucLVyqGF+H6ncUBzRG+FcnEknTYojp1SZullGzPE6gOTW5KgMfUV61jPzs+b/tHLxoZOxMYfZpBRIB7AEj6V7XpRpmJpKVQEjNo4eqJAVj8gAKNbkDizjUOpjU0EM3VfEiRJPvEiiNkgtTOLtqsf8AbHcXya31YOFgzCStLEJEpY1X4gx2aifTyrQ4v5EYtl55IoUy0SiTUbkl0KLYbhz6kEDityeeMNxLMCwdmCu2rSzaRdeg/X574DTLRaBtlJGhWXYKTqfuTqNGq3IOlu/F3xuKUtIyKkLrGh0OisFdroFSfetuwAugAcMDwoIlR2ZwvATy6twf04s7AfPF+nZc5vNLHErFZjolq5F38x1KBueKv09qwBqsayMUsk6wxsjmTR4hy61GJFjAsbXVDY/OgNsM6kaEE3NJGSHJG66dwq35dOxI7EaSTtg+fn+55J4ioAnKsI0/JAQWGokUpJ87WK3obb4Uzk8mXUgu0dhSVVdK6TbgaSBvRPPYd63VloDWeMkXTzLm5ZZJYGSSUwgM2pnAo8E+YRk+x5qqH0v7vl4PBgCpmpCzGnskkCx5R5l8o0ja6HfYhyucyo0z5pnESxtqYHSjkgFrB/KD3NgCz8iPkHlnaWPXIlSxJmFGtFbUzsshvbYMtEbWvrsBzQQzRSRSv4xDTWF8bVEe3+YbgnaxRvuAMP7dZVMvlMlm4JGCLMWmy6gFh5SdSjkhRvQFhSOwIw2nUI8q4SFF1s5YlDa1sQD6kE3Y2JC7844T7QdczMX2gzSZiRjEr6f7y7Wgb32JJJJ7XdVgpWR55qMdlIIC75aWMr4RmRJFV9WkkjevagfcC1+Fgqn2ry6dP+0M5y/4HhOHdYgfwGDEq1+rLpf5n6YZzWXgkyks2SkMcsEbSRrGQR5CHKMO1A6t9qJot5q2ukLmevr996llohLNtI1BRmVBuMPd/mN/JbO2HOfHJUd7lJvv32eyHUOoCBM8cvGZgjeRNg3bswZdgRzXGMfLZ6HPZ+fp8ImWSOGKZJGdQXW2APsBX72aqsTOs65JAkiSRZdRGimU6mZVU8cWQ11ZoMD7YJlZgvUM5nMrCsUszLrkY7hF+FQDwLtuSTfG2JtHZG6SQ71GITShszNaxqPJVKaA30g+UXRAO+3FYRQeK6yaVZh5hK5sD29+3O23yxaSUTTFppgWstoWgsd+wFAn9T74nijWVgMj6vjZ/Te7r+Xue+AyiReWUK6skjGUW7uw58rKO2wsqe16RyBuKON1muMl35ZqIskb0exJuyd/1wO1j8JITIxKEO7kcmgL+nf3F1h7J6ZJWaOBWihXzgNp1Ab6bY9zQ7X3rACcH9os9Ies5kyTPqtb8xH5R6YmHvtLCMx1macRqBIsbAJGoFFFI5rExqEOfaOSPNODC4VpQVWuW3tt9trO/tvgvTUzyGJZp6iiUAKq+awpAF8XvudwaxoZuEPmnMeezjP4xDEIoGk+hJUk32NX74HlPA8BRF1JCdaxGNpVAUkEgVd0a5Fj3x3YniKWw0QgVmdIqLX5mokgkmvlZwyp1Ak2dxzxeEZZ0hgM75qMqxCCVlfRe4q1BHbAYuoZgSlU6c08e4EiyWpv0JI2+fvhXGiqmrN2IgAACh6L/PF/G1LVA32r5f7YQyU8kjhZenPGB/jHm+W5vtjXiyZlFLEgB3s3/Q4BaLsUQyyz0DIkZIvtq52Fd+N8dDk5IMqs34XiyFdMcUbANudxZ2N3TfwizvWEV6bOh1RLl1YLVksu3Pbn9f1wjKmajnSOeDRIzFo9LhtRG+4Hm5ojSbAHDbjCuI6nXZsdYzUualMhkkKuTIUMfCNVgg1XlWuewvZhjIRnEks08AkOXUKjSHeZztfG4Wqsju3ocNxdQc5JBJFlZ40pfAaMkwtp+EEEEAjYNVMFFbisEnGWORkmSJyBelXGpGUgCQMe7EE03PmJxJqjojJPoyczOWzmVynT/EmE08ASJCVVk1k0NqKnQ3PA+uOgVIY8m3T49Es+WRVkm8xZVOkWOxJDX3oDbfCWRgXICOWXUs7oVhKpuQASCo7DRqNc79r3tmGhTKwJEiRAadMYbTdqCpIG52Nj5DnupSPoV4YnJj8qBJhTpuTzvzZIsnk7Dv2+ZfaTNR5rNvmkgULM1pIj+RwPK4ogENqB34o9zWO+6z1FOl9EzGYDkNoPgC7LsW71x6XVX6kY4H7N9Hk6lnHa/wDpYmGsyAlST2Nfmrj3A9MPBHL+RLKo+mv0TpEHVZopZYj4USIH8/8AeEXQY0LrVRBA4A38xx2pf7tGCilW0EpSghAduODYxXI5RMnkwIcu4yuWQInlOpiboe+5LEjAuosmY86mVrvXIxZVJGwVFNH9vle+A3RXihUdimTXxTJmJgVj0iKMFtlRa7+mw3HbbD6TpEukrvW3O+21DcgfqT2vstrjHhiIB5lXdmAJUfSwOeB698BMvhqVh1vJI+73uzeoJvknnjsLxMuqQxLJNOdCjwIhZurY7XxhkeQmBEYeJ5SBzvtQs7Xvv8u3Icpl7yK/d93lTUCTze40+t8k39d8XnjzEUkn43iFhcjI51E1uu/G298EH1wBgWbzQy2SKRDUxbS7I9qx9Afpfthnp8rZNSc3lD92YFmmLgHSCGDAXuCw/Sj2xmRGPMMoAcKq0WPn1UCTt2H9B6i8aU8MUcUk8kgaAIw0jhlryhSL1Cj+n7azVZyX2nlnfreYbx5DYTcQXfkX02/TExTr6jLdVlhchnRYwzKVAJ0LdCjt9TiYNiYmpnci/izImbgDs2sGNNUm3arKt7i73rc4Qgys2SGrMZLp2bkZmLyFHjcE7EMAaI/w9q7Y141mzEsy5fK5mTxfjJjt29r2VB9SflhOLNrJ+GIzF4R8PRIDqTTtVf6475v+HiRVsp996lIiRCbwIEUBYYVtV/8Aa7P0+mL9PyKQhUJNfmPFkmyfqScM640AZiNR4wwk/l/EJQbHdcTdsvBJDuWy0SmwqUO+nGgoqtBUL798c5m+tw5NS1Fh2Z20qP64T/8AlOaljLQ5ZQRR1XYVfUrd18sZFfrFHbR6EsSHn8oGFer5PIdWgSHNwMUUgqUbRIDY2DjcC6/Y45Wb7R514gmVW7BtlTQSfrwfa+MIydX6s9K+ZmWwLCkigasVW217741ivlizd6t0yCIpm1zemWDy0z07Rg2PMR+IL30kE3dHHmUnOeDLlIaJGgldWmyu1E3tvVNem9y2OVnXMzSBnkZy2/4g1VuP2raxxtXpg2XzPUYpJxks4ySmFmQ+HrDKi2ykVdneqPJoje8Tkjcc2pH0/p/gJnJoYEIK6Y1tdwwNcm9q039BtuMYWekkzWdkmZk1aCVFWFXYCht3F2PY7b4yIM/12spI+QKkvWcj0MECn4ZVa7GxYFa7E96x0WQXJZRdTZiIuzfFVBeB8PbjbE6O2M0z579s89JNnj0gxyakEQSNQATMHIOr1sMBt8Joeox1fQ8guTyWWyERLsoIkZRR1WSzEepP9PlgEuTjk6z/AGjI6SuFXSUU0XF25vuLYDja/atfpepkkPi6Q3dV3Un09PX/AEw10iMVc22K9SdYbTxZFiUkNerXrvdQWraj8QHvxhGBPEcuRpVhe+5C2fUVz2HPPGKddyrZXqOSWTNPImcVxGW2KFWDUCSRuG471Y4F6DwMsiRsIzrclSpNHYXQP5QKUdhRJ3O03stFtuheY6QUXSy9xZoE+vqf0+QvBcm8ceXfNSNqDJ+CyCy23xA+ld+P0xkdWzgysULliZJCY8v+HqBk02pZewP6gfpjq1yKwZVcjlAvgwpHApUHVGpAFH9tt75GANF2z3wiqaURlhg0rJpYA9vzE+X/AEvbfGfnJo445YjpBcWQjEUfXuTjVMMCwFpnlYRLYaI7DatdV8V1zeMLNGFlSJZU5DTSGwJCpLVfpXG42F+2APY10jJRtmFzFsDE0enUATq4uhyQJCa2uvniL1BszmzIy1FEV0BF8qrdlSdgCwvg89tsW6WBmunTZmAg2pjfhWWyb0nm61dtj86wxleiT/dl8QeAS340b0XBCLQUcHbix3rACjhPtDPP/bGZoIBa0FjLCtIre9ziYn2in6YvWcwsGYd0Gkavu5NnSL3DDveJjAs+gL978cSJqZtXxeJx87u8U63B06WH7xnFgjlCUZg3htfAAO9jGfn+lQSyTTATqy27NExYnbfb+mOTfMPGHmgDLpNJPmJNZA5pQAaP0+nOPXekfPXvRpnMZTKCVVnSScAhYY9RLN2Ukix7nT8t+MPM5vPZ2RjJmkVAKUR+VQ2wpN+bNdz6kXh7p8HT4MuryZiNZUUkwRgKzqNzTG7O433O5rscIzKranjhKooLMBGVIANGvfzcDmx3xFoexaLLKYdByx8WUkodRBIGxJG+18sfoCTjQy+Ty+WALEF73OjSL+R/rZ43xTLoE6hnY9ViFIxEbu4xqIau48wP/l9cMWSbt9J825ABH0xNspGK9DeJrNO3iEc6X4PywZHioABbFgcbf8OE3cql6kb5Jf7scX+8bE3ZHdgBv+gGJtl40jQTMEeVYo1Jskbmr9OMG+8yNStoQXQocYz08VlBc0G+Esw/2/lhmAxhvwy0h1UD78bYFlU0awzU7rU6ZSTTyXijJNfS8VllUJ5IYtaix4cSx2R8huPY4WDc0wOwsjtZ7e2Iz6IzIDq0uTXfb0wUguVHs7VEw1lNtPi1YU2dj3rm6s2dgeMFyPU0ywGXzjKquBKCJAVUA6TvxV6d+KI4vCLsygBPN8XG5Pp3/wCXgKPEwEcieLA5LoA2l4nqiVIG1ixfwsBTCwDhZKwRnRu/aJY83l8nHJyuZEysCCoYCt/ox/pisT/9dPMzDwiiRxEjTSCiaB5JLb/LGSiwTZZYYZpIJY46YCPy7AAURVcD/wBThrLZiaN2dHbzrreLTrvk6q717YRotmm7GI4n6lm0iny6jL5acTSBAKBU6hRPZtQ57E7Y3hO7uY0VliUBzQI1MTQF+vv2FY5/pOcQ5VsuqJH4bUyLfxNR+fet/f5DTzOhPOWGoC9jsWK1Y+vf+Q2xmPCuzKz5nzMpLq8cbVbaeASwr2Iq6443obgjD+OXUvoGrQX3DDtt7naj6e1YcgiWVAWdWEtKSGoOxIWuRd3XPpW+2CRKJmZUczSTBQQFJYtqAY332G558t7EYneytIp0DPQ5MZhJkL+M5cKAoZdLAFhqv87MPfTfz2ZJs34MZyssTEMyIXIRmj5vSfiIqgdvi4OOYkdhJPA6iOTLmWPUBTHUyspFdiQtVsSPehpZ3OZozI5NVGsa6aFHQLH1IOM0BSOH+0ORdes5oSAatQunX0H+Ln1xMX67lZ26tmDLJCHsWPMOw9BiYFC5H0bPSrk8pmM04KIFOkg7nbmhjgOnwSZhPBy+kSSssdaaVVPmLsaPFDizWrY4+jlTmo58rIEIVaRGW77Wf+exxwk/TOo5CdY4ChCN5HLFKN7cd/lyNsexJWfPp+mXnMxDH1FzlGkKyNsr7sy0CBZ97q7IGkHlse5aVRm1FsYtTeZSVLqSoIo3+QMSNj5buwDj3qXTs6mczZzSQxFCXfw4ysYUm6QHtf09zjNizLE3sGI0i1BsbX+vf1r0xJxY30pjdsM+JoZPPmMsypQ004WOvlzdem2Gp2jM7MYzRY7e3oN8Koxk0uU1tZJiIvWpFMNzzXF/wqMFsyOHQgsyh1kUWNPcgVwLAIPB2xJqisZWrCjQQdSgrdAKPN8q9fb/AHxcTBRpXyjklaLAetnC6pY3ZFF+Uat7/Tjb3wQIBbWXIb4mNKPSvXn+mEaKKQeEsSPyryzhibHu3Jv0GGo2ZyopkiUdviYj3/phAt4a1GHJA7rtW/wgV6d/Tb1wwp8SokPmPLLve3rXqO3vzgUOpmisg0ABSE7dr/24x4rlgdI24o+vp9Kv9MLgsCwjUHkgeovgftirOFfSB5QxFgd7vc7gD39xhkZzCOynW4OoCM7L33XveFXnCopa6S7IFGrNtXsefn771glW5lLDQptSKPlsmvpq/f2wPMBDHM43ZXva7+Dn6j9ubrAoGQUSFHEsSmQ3pZVNFxsa532og8/DvzZ5c8ig6iFUUVkUWO+5Ht/X64zI3jjZo2UkMtqByGU9vU0RVHazuRg7aJ1Ch2JBIsbMvO+n+Y/Yg7ajZ/wc6f1NzK8cxrMJHSFW8xq9lJ2Yb2Ad7HpjbOeizOSKyxxidlU+LAunxgTRvfyNvdkWDt8uIlRFCpMqKQSF7D2I9vbkdu2HMlmpsqUQ5sSQgmkzcQbTZ/LItOv7j1GEcLK8f5DjpnSF/DaINCwV31uuvVe9rVj18x9x74f6dKsMPiafxwCpYWPiYs3z3Y7+9Y5+OQTC4vIGvk7j6j5e3yHGG3lKr+JIW015ud774m4HQuZMac+Nno2ZGbwnsspAcKSpIHqLB/bBJ5lWd3y7xgO9FWFlQABY1cDYD/xxgZ/xJYGI1Kapa5J57b4cVpGVXkamrgDi8bEy5aMHrckcnUXZnOrRGD5yLIRQeDWJhbrz31Wclzfl7f4RiY2Jvsj6k22YMi0Ct0TvROCNmCHVZI0Y+t1Xv+2Au34rf5jj0m42+WPZxPn1MW+0CQ5zJmXw445of7uVmYAbcPXK78H39cfLc/DJDn5Q4jY3zELB3O9b1/8Az5n6mZYvu2aSd1VQmtyTwhBv9KO/vj55mMxJ1HqM+efLxRxxhY2j8h0KBwQ3JrtQ7DscQnEqmnERildiClDerKg7/p/zbB7v8UsDKoJYsxUPtVkjhv8AEB87wq6kU8ccjQkkJQZgaG+4AG3qNuMeRuAviMoo8Ann3/3wkomTcDTFL5WJNqDplWjvxq9u1iwfXsPPEFGSwWBH5qA/pWEfvD6l3HlOob3Vjf237gij3xU5gyjZSrEE6Q3l+Ys+XnjcfyxNxZVST2hzxLYgsBbBW77EWdvoPbDSZkiQl1DUVLkA/wAO+w7WDjKRgrKGOzDfX5RsO3HoP3xaOZxmO6jckjbUDsaP7YWjKTXZtpNpYiS9UjMWvlhZv+Yo++A6612Q0hJKVyCFAoe53PvhIM0riRF2JG4BHA22HH/Dj1ncgv5lRLZNQNgeh244xh8tDPj6xMbJ10aB4+ICj2IJ/T9rvIDvYcMxor3AveuxA5B3xlTTsCA8bc+bSTae471/L6nF0zgCkSsAxot2uhXB55vBoVyDKNSCIkEkkhtWkgcBwfYjf9+ME1uth6lUWCQNLjnevXY+gNH5YWfNLJHTKzsNzsRTetn/AJz74XlzUpdJCbYAXRIvYUTXf3FcY2JnNGvM8NaZwoDD4mNXXB233whJNGpPhAmxR1jn5jv+gwGCXNZh2XLRaG5JJF7+rHf+px62QzkmZCywSSNamRUj7HjfYEED139cHFiylkXi6k0JJWQ6Rwqpen6scNRdemSUqCQLtw+Wuve1e/2x5l+l5zUI1yUg1NQLoQAQOfbnjcY6Do32ZZKOdzADqpVUjCmr7hqO252/nhlx5eAXI46FMt1EzRAiAKCeVo38gaPHtg/ixtur6fLellKn5fpg2Z6QQ0RmihlK7PMIluUdgwrYj1sfptig6VlZywfIMh1WJMvMyn/T+WG+Iy5nZzHV5426jKQ6fl4ZT+Ud8TF+s9KMPUpoxmMywXTRZgT8I9cTE/mX+jPpkrfit88erJtzWFpWImIPNkV3xYNQ3B/THe2qPMx2ZPWendQ6hIkKZiODJMbmQ2xlKny2BVgCqF1d4vlPs507LOJZFbMSqtKZQuhb9EA/ck40jIdVgHjFMzmGSBmptt7G+FpDtugWZSDNxvlUDLJsC0RFADmwdgMYvXOhp4TvHMqMxFt4ZXxD21BRR9jsRhzKytoYg2SbIBA+mDz+BmIvClYgKbASUivf3OA4piKTo+cZmOXLO3iRvQ7ldGr/AG/1ws0xZvKCgIAqz88fQs3lcmITJm2ViPgUsGYn2Nbcc44fNrNPK8kslKDQDDYn0Hr88QlFotxu0CinkVTUjhfZjR+n+2KJKUYspCkn+Ef6YKMs2muQeNsDWB2l8Iggkla5INdwMTpodW+g33hChZoogTQJMYHA+WIJ1BHkTQR3RTX7YhyOYYeVQybhH2Ak+Xrx+xGFpVeJ2jlGl1NEWMZmpjE1mjYJNE6SBXy/52wLx5VIAYjfkAAj64H4vqR+uLIHkPkQt8sCzUz0OQ+obMD+mHenxKp8XMHyUCAACB8/TFsj0x/FRpwNIaiiut3vz9b/AEx1OR6QskQRFiRQaKsAAfnzt79sVhG3ZOba0jnZ5Yoz4kLDYGkSQrR9e9jtthzpeZ6hKKjebQCCAjMR/Osaa9CykyJLDaRykqEkrUj/AMiPfDSQw5RFiy3huy7EhNgfffjFEhLZs5LMTCAjOSLrqjG1Wor0HGPZpYltypFDfSKB99v0whHmPBjRZIo1zB8qLCwG3r7Yu2VlmVTJOibgsqEix7nvh0a2GhSedyWLQxnYp3r5404FMOyMtcbrgKpCmkI/A2vviwkW/jX/ANhjaHjaOS+0ZX+2cx5I/wAv/b/wjEwL7QFm6vmCNx5f/wARiYlaOi2cDDycGT4hiYmAGXYTHp+Fv8v+mJiYbwTwqnw/XBPy4mJgoRlT8P8A5f64WzHxr/zscTEwkx4dnj/CuFm/vj/9wYmJiTKwHR8L/wCZsKZn++OJiYEugQ7KYKvwYmJhEOxiL+9b5/64d/InyH8xiYmOnjOeX+gY/u4v85/rgX8X+U4mJhjLstF/e/8Ah/8AqcGbj6DExMEWXZD8Yx6OR88TEwUF9COc/wDqW+Q/kMTExMROhdH/2Q=="/>
          <p:cNvSpPr>
            <a:spLocks noChangeAspect="1" noChangeArrowheads="1"/>
          </p:cNvSpPr>
          <p:nvPr/>
        </p:nvSpPr>
        <p:spPr bwMode="auto">
          <a:xfrm>
            <a:off x="76200" y="-517525"/>
            <a:ext cx="1343025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t1.gstatic.com/images?q=tbn:ANd9GcT1-2TSBoig-9jLVFE_fyAfmOPhQBckx6p1g-r5t4zTJaS9KUKU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948206"/>
            <a:ext cx="3619500" cy="2909794"/>
          </a:xfrm>
          <a:prstGeom prst="rect">
            <a:avLst/>
          </a:prstGeom>
          <a:noFill/>
        </p:spPr>
      </p:pic>
      <p:pic>
        <p:nvPicPr>
          <p:cNvPr id="4102" name="Picture 6" descr="http://t1.gstatic.com/images?q=tbn:ANd9GcTUTjJ8RuKPZvlcf53UDrJDh7dgSL3CQCLWzC23-fa8JUhkCgz0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371600"/>
            <a:ext cx="2362200" cy="2503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   The “mother lode”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LODE DEPOSITS </a:t>
            </a:r>
            <a:r>
              <a:rPr lang="en-US" dirty="0" smtClean="0"/>
              <a:t>were big Quartz veins filled with Gold inside the earth</a:t>
            </a:r>
          </a:p>
          <a:p>
            <a:r>
              <a:rPr lang="en-US" dirty="0" smtClean="0"/>
              <a:t>These were discovered by miners who were mining manually, using underground tunneling or hydraulic mining techniques.</a:t>
            </a:r>
            <a:endParaRPr lang="en-US" dirty="0"/>
          </a:p>
        </p:txBody>
      </p:sp>
      <p:pic>
        <p:nvPicPr>
          <p:cNvPr id="18434" name="Picture 2" descr="http://t0.gstatic.com/images?q=tbn:ANd9GcQV1KNTv3v7ljuNfVL9c1JKRGp0jFSO_l7b8G3KhgJFEpRQxKDN3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0"/>
            <a:ext cx="4580325" cy="3048000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TIACkQlh-HjLa3NTa_nGm5N0NNIGlDYrfTYL_hazdegfCLknq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00193"/>
            <a:ext cx="4495800" cy="3057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type of deposit was depleted first?  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treasure-hunt.alaska.edu/ch1/images/placer_deposi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</a:t>
            </a:r>
            <a:r>
              <a:rPr lang="en-US" dirty="0" smtClean="0"/>
              <a:t>CA underground </a:t>
            </a:r>
            <a:r>
              <a:rPr lang="en-US" dirty="0" smtClean="0"/>
              <a:t>resources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Gravel and stone </a:t>
            </a:r>
            <a:r>
              <a:rPr lang="en-US" dirty="0" smtClean="0"/>
              <a:t>(from rock quarries) = Sierras and Foothills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Boron</a:t>
            </a:r>
            <a:r>
              <a:rPr lang="en-US" dirty="0" smtClean="0"/>
              <a:t> (from sedimentary rock mixed with volcanic ash) = Central Valley and Foothills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Portland Cement </a:t>
            </a:r>
            <a:r>
              <a:rPr lang="en-US" dirty="0" smtClean="0"/>
              <a:t>= (processed from sedimentary limestone) = Central Valley and Foothills</a:t>
            </a:r>
          </a:p>
          <a:p>
            <a:endParaRPr lang="en-US" dirty="0"/>
          </a:p>
        </p:txBody>
      </p:sp>
      <p:pic>
        <p:nvPicPr>
          <p:cNvPr id="19458" name="Picture 2" descr="http://t0.gstatic.com/images?q=tbn:ANd9GcT9EV2aQ9gYT0pUwhwxW8v8jd240hBtNMXWPiJHt4Yywpd8l79c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00"/>
            <a:ext cx="3048000" cy="17145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ANd9GcTkG8_M0a17bd_j8pcPQp0lf3XM6ThWPXD--Lk0C8Q1GcZema8y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579973" y="4573428"/>
            <a:ext cx="1907857" cy="2971800"/>
          </a:xfrm>
          <a:prstGeom prst="rect">
            <a:avLst/>
          </a:prstGeom>
          <a:noFill/>
        </p:spPr>
      </p:pic>
      <p:pic>
        <p:nvPicPr>
          <p:cNvPr id="19462" name="Picture 6" descr="http://t3.gstatic.com/images?q=tbn:ANd9GcRCso57nbMgQndcDXhnb27jftz3anMTo6AZ2g06lhhLAKdYTkO6G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108448"/>
            <a:ext cx="3124200" cy="1749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California </a:t>
            </a:r>
            <a:r>
              <a:rPr lang="en-US" sz="3100" dirty="0" smtClean="0">
                <a:solidFill>
                  <a:srgbClr val="FF0000"/>
                </a:solidFill>
              </a:rPr>
              <a:t>ALSO HAS</a:t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IT’s OWN </a:t>
            </a:r>
            <a:r>
              <a:rPr lang="en-US" sz="3100" i="1" u="sng" dirty="0" smtClean="0">
                <a:solidFill>
                  <a:schemeClr val="tx2">
                    <a:lumMod val="75000"/>
                  </a:schemeClr>
                </a:solidFill>
              </a:rPr>
              <a:t>ENERGY</a:t>
            </a: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</a:rPr>
              <a:t>ResourceS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Oil has to come from</a:t>
            </a:r>
          </a:p>
          <a:p>
            <a:pPr>
              <a:buNone/>
            </a:pPr>
            <a:r>
              <a:rPr lang="en-US" b="1" i="1" dirty="0" smtClean="0"/>
              <a:t>oceanic sediments </a:t>
            </a:r>
            <a:r>
              <a:rPr lang="en-US" dirty="0" smtClean="0"/>
              <a:t>being</a:t>
            </a:r>
          </a:p>
          <a:p>
            <a:pPr>
              <a:buNone/>
            </a:pPr>
            <a:r>
              <a:rPr lang="en-US" dirty="0" smtClean="0"/>
              <a:t>compacted over time</a:t>
            </a:r>
          </a:p>
          <a:p>
            <a:r>
              <a:rPr lang="en-US" dirty="0" smtClean="0"/>
              <a:t>Therefore, it is normally</a:t>
            </a:r>
          </a:p>
          <a:p>
            <a:pPr>
              <a:buNone/>
            </a:pPr>
            <a:r>
              <a:rPr lang="en-US" dirty="0" smtClean="0"/>
              <a:t>found near old or extinct</a:t>
            </a:r>
          </a:p>
          <a:p>
            <a:pPr>
              <a:buNone/>
            </a:pPr>
            <a:r>
              <a:rPr lang="en-US" b="1" i="1" dirty="0" smtClean="0"/>
              <a:t>Plate boundaries</a:t>
            </a:r>
          </a:p>
          <a:p>
            <a:r>
              <a:rPr lang="en-US" dirty="0" smtClean="0"/>
              <a:t>It is considered a </a:t>
            </a:r>
          </a:p>
          <a:p>
            <a:pPr>
              <a:buNone/>
            </a:pPr>
            <a:r>
              <a:rPr lang="en-US" dirty="0" smtClean="0"/>
              <a:t>“fossil fuel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CA is the 4</a:t>
            </a:r>
            <a:r>
              <a:rPr lang="en-US" baseline="30000" dirty="0" smtClean="0"/>
              <a:t>th</a:t>
            </a:r>
            <a:r>
              <a:rPr lang="en-US" dirty="0" smtClean="0"/>
              <a:t> largest oil </a:t>
            </a:r>
          </a:p>
          <a:p>
            <a:pPr marL="0" indent="0">
              <a:buNone/>
            </a:pPr>
            <a:r>
              <a:rPr lang="en-US" dirty="0" smtClean="0"/>
              <a:t>Producer in the US!</a:t>
            </a:r>
            <a:endParaRPr lang="en-US" dirty="0"/>
          </a:p>
        </p:txBody>
      </p:sp>
      <p:pic>
        <p:nvPicPr>
          <p:cNvPr id="23554" name="Picture 2" descr="http://geomaps.wr.usgs.gov/seeps/Resources/image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-825714"/>
            <a:ext cx="6629400" cy="7683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0.gstatic.com/images?q=tbn:ANd9GcSRkoQXChDgGNhvumzKnPnQWRWXnYGiTSp5Q1PN6RPu2cqZBf-5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09" y="3200400"/>
            <a:ext cx="4724400" cy="316347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278923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Water </a:t>
            </a:r>
            <a:r>
              <a:rPr lang="en-US" dirty="0" smtClean="0">
                <a:solidFill>
                  <a:srgbClr val="FF0000"/>
                </a:solidFill>
              </a:rPr>
              <a:t>, Crude Oil</a:t>
            </a:r>
            <a:r>
              <a:rPr lang="en-US" dirty="0" smtClean="0">
                <a:solidFill>
                  <a:srgbClr val="FF0000"/>
                </a:solidFill>
              </a:rPr>
              <a:t>, and Natural Gas are all found together </a:t>
            </a:r>
            <a:r>
              <a:rPr lang="en-US" dirty="0" smtClean="0"/>
              <a:t>underground in pockets where rock layers have bent </a:t>
            </a:r>
            <a:r>
              <a:rPr lang="en-US" dirty="0" smtClean="0"/>
              <a:t>upwards </a:t>
            </a:r>
            <a:r>
              <a:rPr lang="en-US" b="1" i="1" dirty="0" smtClean="0">
                <a:solidFill>
                  <a:srgbClr val="7030A0"/>
                </a:solidFill>
              </a:rPr>
              <a:t>(anticline) </a:t>
            </a:r>
            <a:r>
              <a:rPr lang="en-US" dirty="0" smtClean="0"/>
              <a:t>into a </a:t>
            </a:r>
            <a:r>
              <a:rPr lang="en-US" dirty="0" smtClean="0"/>
              <a:t>pocket, </a:t>
            </a:r>
            <a:endParaRPr lang="en-US" dirty="0" smtClean="0"/>
          </a:p>
          <a:p>
            <a:r>
              <a:rPr lang="en-US" dirty="0" smtClean="0"/>
              <a:t>The gas is on top, the oil in the middle, and water on the bottom </a:t>
            </a:r>
            <a:r>
              <a:rPr lang="en-US" dirty="0" smtClean="0">
                <a:solidFill>
                  <a:srgbClr val="FF0000"/>
                </a:solidFill>
              </a:rPr>
              <a:t>because  of density. </a:t>
            </a:r>
          </a:p>
        </p:txBody>
      </p:sp>
      <p:pic>
        <p:nvPicPr>
          <p:cNvPr id="1026" name="Picture 2" descr="http://t0.gstatic.com/images?q=tbn:ANd9GcRgvEpkS76tDGSGCMpELOYsfHDrJj8miguQ9V9z0jwBN9W9j2MIWA:upload.wikimedia.org/wikipedia/commons/b/b6/Anticline_(PSF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4" y="3733799"/>
            <a:ext cx="4246418" cy="209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597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NOTES:  CA ENERGY &amp; resources              (CA4-CA5, 26.1-26.2)</vt:lpstr>
      <vt:lpstr>California’s beginnings: </vt:lpstr>
      <vt:lpstr>California “Exposed” : </vt:lpstr>
      <vt:lpstr>What drew miners to california :</vt:lpstr>
      <vt:lpstr>. . .   The “mother lode”</vt:lpstr>
      <vt:lpstr>Which type of deposit was depleted first?  Why? </vt:lpstr>
      <vt:lpstr>Modern CA underground resources are:</vt:lpstr>
      <vt:lpstr> California ALSO HAS IT’s OWN ENERGY ResourceS</vt:lpstr>
      <vt:lpstr>PowerPoint Presentation</vt:lpstr>
      <vt:lpstr>PowerPoint Presentation</vt:lpstr>
      <vt:lpstr>SHALE… FOR FOSSIL FUEL REPLACEMENT?</vt:lpstr>
      <vt:lpstr>CONTROVERSY:</vt:lpstr>
      <vt:lpstr>CA is sitting on a plate boundary, and ALSO has access to geothermal energy</vt:lpstr>
      <vt:lpstr>For each of the following RESOURCES, state “renewable” or “non”…     WHY?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 CA Energy and resources</dc:title>
  <dc:creator>Owner</dc:creator>
  <cp:lastModifiedBy>Administrator</cp:lastModifiedBy>
  <cp:revision>16</cp:revision>
  <dcterms:created xsi:type="dcterms:W3CDTF">2011-05-10T23:05:02Z</dcterms:created>
  <dcterms:modified xsi:type="dcterms:W3CDTF">2013-11-01T15:46:58Z</dcterms:modified>
</cp:coreProperties>
</file>