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6" r:id="rId5"/>
    <p:sldId id="259" r:id="rId6"/>
    <p:sldId id="260" r:id="rId7"/>
    <p:sldId id="286" r:id="rId8"/>
    <p:sldId id="261" r:id="rId9"/>
    <p:sldId id="265" r:id="rId10"/>
    <p:sldId id="271" r:id="rId11"/>
    <p:sldId id="262" r:id="rId12"/>
    <p:sldId id="263" r:id="rId13"/>
    <p:sldId id="264" r:id="rId14"/>
    <p:sldId id="266" r:id="rId15"/>
    <p:sldId id="277" r:id="rId16"/>
    <p:sldId id="278" r:id="rId17"/>
    <p:sldId id="287" r:id="rId18"/>
    <p:sldId id="268" r:id="rId19"/>
    <p:sldId id="269" r:id="rId20"/>
    <p:sldId id="279" r:id="rId21"/>
    <p:sldId id="280" r:id="rId22"/>
    <p:sldId id="281" r:id="rId23"/>
    <p:sldId id="282" r:id="rId24"/>
    <p:sldId id="283" r:id="rId25"/>
    <p:sldId id="285" r:id="rId2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2" autoAdjust="0"/>
    <p:restoredTop sz="94660"/>
  </p:normalViewPr>
  <p:slideViewPr>
    <p:cSldViewPr>
      <p:cViewPr>
        <p:scale>
          <a:sx n="60" d="100"/>
          <a:sy n="60" d="100"/>
        </p:scale>
        <p:origin x="-1674" y="-10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455AA4-1897-4A96-B5CE-BD9C081FE189}" type="datetimeFigureOut">
              <a:rPr lang="en-US" smtClean="0"/>
              <a:pPr/>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B45EC-2C25-4646-8AD3-3F07724AC2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55AA4-1897-4A96-B5CE-BD9C081FE189}" type="datetimeFigureOut">
              <a:rPr lang="en-US" smtClean="0"/>
              <a:pPr/>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B45EC-2C25-4646-8AD3-3F07724AC2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55AA4-1897-4A96-B5CE-BD9C081FE189}" type="datetimeFigureOut">
              <a:rPr lang="en-US" smtClean="0"/>
              <a:pPr/>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B45EC-2C25-4646-8AD3-3F07724AC2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55AA4-1897-4A96-B5CE-BD9C081FE189}" type="datetimeFigureOut">
              <a:rPr lang="en-US" smtClean="0"/>
              <a:pPr/>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B45EC-2C25-4646-8AD3-3F07724AC2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455AA4-1897-4A96-B5CE-BD9C081FE189}" type="datetimeFigureOut">
              <a:rPr lang="en-US" smtClean="0"/>
              <a:pPr/>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B45EC-2C25-4646-8AD3-3F07724AC2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455AA4-1897-4A96-B5CE-BD9C081FE189}" type="datetimeFigureOut">
              <a:rPr lang="en-US" smtClean="0"/>
              <a:pPr/>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B45EC-2C25-4646-8AD3-3F07724AC2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455AA4-1897-4A96-B5CE-BD9C081FE189}" type="datetimeFigureOut">
              <a:rPr lang="en-US" smtClean="0"/>
              <a:pPr/>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DB45EC-2C25-4646-8AD3-3F07724AC2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455AA4-1897-4A96-B5CE-BD9C081FE189}" type="datetimeFigureOut">
              <a:rPr lang="en-US" smtClean="0"/>
              <a:pPr/>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DB45EC-2C25-4646-8AD3-3F07724AC2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55AA4-1897-4A96-B5CE-BD9C081FE189}" type="datetimeFigureOut">
              <a:rPr lang="en-US" smtClean="0"/>
              <a:pPr/>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DB45EC-2C25-4646-8AD3-3F07724AC2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455AA4-1897-4A96-B5CE-BD9C081FE189}" type="datetimeFigureOut">
              <a:rPr lang="en-US" smtClean="0"/>
              <a:pPr/>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B45EC-2C25-4646-8AD3-3F07724AC2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455AA4-1897-4A96-B5CE-BD9C081FE189}" type="datetimeFigureOut">
              <a:rPr lang="en-US" smtClean="0"/>
              <a:pPr/>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B45EC-2C25-4646-8AD3-3F07724AC2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55AA4-1897-4A96-B5CE-BD9C081FE189}" type="datetimeFigureOut">
              <a:rPr lang="en-US" smtClean="0"/>
              <a:pPr/>
              <a:t>4/30/2018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B45EC-2C25-4646-8AD3-3F07724AC2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bsorblearning.com/media/attachment.action?quick=18u&amp;att=3217"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may\Local Settings\Temporary Internet Files\Content.IE5\69PL9AD0\MM900219081[1].gif"/>
          <p:cNvPicPr>
            <a:picLocks noChangeAspect="1" noChangeArrowheads="1" noCrop="1"/>
          </p:cNvPicPr>
          <p:nvPr/>
        </p:nvPicPr>
        <p:blipFill>
          <a:blip r:embed="rId2" cstate="print"/>
          <a:srcRect/>
          <a:stretch>
            <a:fillRect/>
          </a:stretch>
        </p:blipFill>
        <p:spPr bwMode="auto">
          <a:xfrm>
            <a:off x="1371600" y="-74054"/>
            <a:ext cx="6731000" cy="6825803"/>
          </a:xfrm>
          <a:prstGeom prst="rect">
            <a:avLst/>
          </a:prstGeom>
          <a:noFill/>
        </p:spPr>
      </p:pic>
      <p:sp>
        <p:nvSpPr>
          <p:cNvPr id="2" name="Title 1"/>
          <p:cNvSpPr>
            <a:spLocks noGrp="1"/>
          </p:cNvSpPr>
          <p:nvPr>
            <p:ph type="ctrTitle"/>
          </p:nvPr>
        </p:nvSpPr>
        <p:spPr/>
        <p:txBody>
          <a:bodyPr/>
          <a:lstStyle/>
          <a:p>
            <a:r>
              <a:rPr lang="en-US" b="1" i="1" smtClean="0">
                <a:solidFill>
                  <a:srgbClr val="FFFF00"/>
                </a:solidFill>
              </a:rPr>
              <a:t>Star </a:t>
            </a:r>
            <a:r>
              <a:rPr lang="en-US" b="1" i="1" dirty="0" smtClean="0">
                <a:solidFill>
                  <a:srgbClr val="FFFF00"/>
                </a:solidFill>
              </a:rPr>
              <a:t>Chemistry and Measurement</a:t>
            </a:r>
            <a:endParaRPr lang="en-US" b="1" i="1" dirty="0">
              <a:solidFill>
                <a:srgbClr val="FFFF00"/>
              </a:solidFill>
            </a:endParaRPr>
          </a:p>
        </p:txBody>
      </p:sp>
      <p:sp>
        <p:nvSpPr>
          <p:cNvPr id="3" name="Subtitle 2"/>
          <p:cNvSpPr>
            <a:spLocks noGrp="1"/>
          </p:cNvSpPr>
          <p:nvPr>
            <p:ph type="subTitle" idx="1"/>
          </p:nvPr>
        </p:nvSpPr>
        <p:spPr/>
        <p:txBody>
          <a:bodyPr>
            <a:normAutofit/>
          </a:bodyPr>
          <a:lstStyle/>
          <a:p>
            <a:endParaRPr lang="en-US" sz="54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smtClean="0"/>
              <a:t>When you energize a substance with electricity, you make electrons jump up to higher shells.  When they calm down again, a </a:t>
            </a:r>
            <a:r>
              <a:rPr lang="en-US" b="1" i="1" dirty="0" smtClean="0">
                <a:solidFill>
                  <a:srgbClr val="FF0000"/>
                </a:solidFill>
              </a:rPr>
              <a:t>photon </a:t>
            </a:r>
            <a:r>
              <a:rPr lang="en-US" dirty="0" smtClean="0"/>
              <a:t>of light is released. . . </a:t>
            </a:r>
            <a:endParaRPr lang="en-US" dirty="0"/>
          </a:p>
        </p:txBody>
      </p:sp>
      <p:pic>
        <p:nvPicPr>
          <p:cNvPr id="4" name="Content Placeholder 3" descr="photon.gif"/>
          <p:cNvPicPr>
            <a:picLocks noGrp="1" noChangeAspect="1"/>
          </p:cNvPicPr>
          <p:nvPr>
            <p:ph idx="1"/>
          </p:nvPr>
        </p:nvPicPr>
        <p:blipFill>
          <a:blip r:embed="rId2" cstate="print"/>
          <a:stretch>
            <a:fillRect/>
          </a:stretch>
        </p:blipFill>
        <p:spPr>
          <a:xfrm>
            <a:off x="838200" y="2971800"/>
            <a:ext cx="7098848" cy="3581400"/>
          </a:xfrm>
        </p:spPr>
      </p:pic>
      <p:cxnSp>
        <p:nvCxnSpPr>
          <p:cNvPr id="6" name="Straight Arrow Connector 5"/>
          <p:cNvCxnSpPr/>
          <p:nvPr/>
        </p:nvCxnSpPr>
        <p:spPr>
          <a:xfrm>
            <a:off x="0" y="5334000"/>
            <a:ext cx="1066800" cy="1588"/>
          </a:xfrm>
          <a:prstGeom prst="straightConnector1">
            <a:avLst/>
          </a:prstGeom>
          <a:ln w="508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u="sng" dirty="0" smtClean="0"/>
              <a:t>Here’s the PHOTON ENERGY (Spectra) of most substances . . . </a:t>
            </a:r>
            <a:endParaRPr lang="en-US" i="1" u="sng"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latin typeface="Bernard MT Condensed" pitchFamily="18" charset="0"/>
              </a:rPr>
              <a:t>SOLIDS </a:t>
            </a:r>
            <a:r>
              <a:rPr lang="en-US" sz="1800" dirty="0" smtClean="0">
                <a:latin typeface="Bernard MT Condensed" pitchFamily="18" charset="0"/>
              </a:rPr>
              <a:t>and</a:t>
            </a:r>
          </a:p>
          <a:p>
            <a:pPr>
              <a:buNone/>
            </a:pPr>
            <a:r>
              <a:rPr lang="en-US" dirty="0" smtClean="0">
                <a:latin typeface="Bernard MT Condensed" pitchFamily="18" charset="0"/>
              </a:rPr>
              <a:t>LIQUIDS:</a:t>
            </a:r>
          </a:p>
          <a:p>
            <a:pPr>
              <a:buNone/>
            </a:pPr>
            <a:endParaRPr lang="en-US" dirty="0" smtClean="0"/>
          </a:p>
          <a:p>
            <a:pPr>
              <a:buNone/>
            </a:pPr>
            <a:endParaRPr lang="en-US" dirty="0" smtClean="0"/>
          </a:p>
          <a:p>
            <a:pPr>
              <a:buNone/>
            </a:pPr>
            <a:endParaRPr lang="en-US" dirty="0" smtClean="0"/>
          </a:p>
          <a:p>
            <a:r>
              <a:rPr lang="en-US" dirty="0" smtClean="0">
                <a:latin typeface="Bernard MT Condensed" pitchFamily="18" charset="0"/>
              </a:rPr>
              <a:t>GASES:</a:t>
            </a:r>
          </a:p>
          <a:p>
            <a:endParaRPr lang="en-US" dirty="0" smtClean="0"/>
          </a:p>
          <a:p>
            <a:pPr>
              <a:buNone/>
            </a:pPr>
            <a:r>
              <a:rPr lang="en-US" dirty="0" smtClean="0"/>
              <a:t>(Why do you think they look so different? )</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2590800" y="1447800"/>
            <a:ext cx="6164621" cy="441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609600" y="762000"/>
            <a:ext cx="2286000" cy="2575367"/>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33400" y="3733800"/>
            <a:ext cx="2215930" cy="2486766"/>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2872863" y="1524000"/>
            <a:ext cx="6271137" cy="4486275"/>
          </a:xfrm>
          <a:prstGeom prst="rect">
            <a:avLst/>
          </a:prstGeom>
          <a:noFill/>
          <a:ln w="9525">
            <a:noFill/>
            <a:miter lim="800000"/>
            <a:headEnd/>
            <a:tailEnd/>
          </a:ln>
        </p:spPr>
      </p:pic>
      <p:sp>
        <p:nvSpPr>
          <p:cNvPr id="7" name="Rectangle 6"/>
          <p:cNvSpPr/>
          <p:nvPr/>
        </p:nvSpPr>
        <p:spPr>
          <a:xfrm>
            <a:off x="762000" y="304800"/>
            <a:ext cx="7543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NOW SAY WHY ? . . . </a:t>
            </a:r>
            <a:endParaRPr lang="en-US" sz="4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r>
              <a:rPr lang="en-US" dirty="0" smtClean="0"/>
              <a:t>The bottom is what it would it look like to view spectra of a solid/liquid when gas is blocking your view.  Explain. </a:t>
            </a:r>
            <a:endParaRPr lang="en-US" dirty="0"/>
          </a:p>
        </p:txBody>
      </p:sp>
      <p:sp>
        <p:nvSpPr>
          <p:cNvPr id="3" name="Content Placeholder 2"/>
          <p:cNvSpPr>
            <a:spLocks noGrp="1"/>
          </p:cNvSpPr>
          <p:nvPr>
            <p:ph idx="1"/>
          </p:nvPr>
        </p:nvSpPr>
        <p:spPr>
          <a:xfrm>
            <a:off x="457200" y="2133600"/>
            <a:ext cx="8229600" cy="3992563"/>
          </a:xfrm>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304800" y="1965960"/>
            <a:ext cx="8315325" cy="4434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b="1" dirty="0" smtClean="0">
                <a:latin typeface="Castellar" pitchFamily="18" charset="0"/>
              </a:rPr>
              <a:t>SPECTRA gives us STARRY </a:t>
            </a:r>
            <a:r>
              <a:rPr lang="en-US" b="1" dirty="0" err="1" smtClean="0">
                <a:latin typeface="Castellar" pitchFamily="18" charset="0"/>
              </a:rPr>
              <a:t>inFORMATION</a:t>
            </a:r>
            <a:r>
              <a:rPr lang="en-US" b="1" dirty="0" smtClean="0">
                <a:latin typeface="Castellar" pitchFamily="18" charset="0"/>
              </a:rPr>
              <a:t>!</a:t>
            </a:r>
            <a:endParaRPr lang="en-US" b="1" dirty="0">
              <a:latin typeface="Castellar" pitchFamily="18" charset="0"/>
            </a:endParaRPr>
          </a:p>
        </p:txBody>
      </p:sp>
      <p:sp>
        <p:nvSpPr>
          <p:cNvPr id="3" name="Content Placeholder 2"/>
          <p:cNvSpPr>
            <a:spLocks noGrp="1"/>
          </p:cNvSpPr>
          <p:nvPr>
            <p:ph idx="1"/>
          </p:nvPr>
        </p:nvSpPr>
        <p:spPr>
          <a:xfrm>
            <a:off x="457200" y="1600200"/>
            <a:ext cx="4495800" cy="4525963"/>
          </a:xfrm>
        </p:spPr>
        <p:txBody>
          <a:bodyPr>
            <a:normAutofit lnSpcReduction="10000"/>
          </a:bodyPr>
          <a:lstStyle/>
          <a:p>
            <a:r>
              <a:rPr lang="en-US" dirty="0" smtClean="0"/>
              <a:t>By looking at the </a:t>
            </a:r>
            <a:r>
              <a:rPr lang="en-US" b="1" u="sng" dirty="0" smtClean="0"/>
              <a:t>Emission Spectra </a:t>
            </a:r>
            <a:r>
              <a:rPr lang="en-US" dirty="0" smtClean="0"/>
              <a:t>of far away stars, we can tell the following about them:</a:t>
            </a:r>
          </a:p>
          <a:p>
            <a:pPr lvl="1"/>
            <a:r>
              <a:rPr lang="en-US" i="1" dirty="0" smtClean="0">
                <a:solidFill>
                  <a:srgbClr val="FF0000"/>
                </a:solidFill>
              </a:rPr>
              <a:t>What they’re made of</a:t>
            </a:r>
          </a:p>
          <a:p>
            <a:pPr lvl="1"/>
            <a:r>
              <a:rPr lang="en-US" i="1" dirty="0" smtClean="0">
                <a:solidFill>
                  <a:srgbClr val="FF0000"/>
                </a:solidFill>
              </a:rPr>
              <a:t>If they’re moving, how fast, and where to</a:t>
            </a:r>
          </a:p>
          <a:p>
            <a:pPr lvl="1"/>
            <a:r>
              <a:rPr lang="en-US" i="1" dirty="0" smtClean="0">
                <a:solidFill>
                  <a:srgbClr val="FF0000"/>
                </a:solidFill>
              </a:rPr>
              <a:t>What cycle of life they’re most likely in</a:t>
            </a:r>
            <a:endParaRPr lang="en-US" i="1" dirty="0">
              <a:solidFill>
                <a:srgbClr val="FF0000"/>
              </a:solidFill>
            </a:endParaRPr>
          </a:p>
        </p:txBody>
      </p:sp>
      <p:pic>
        <p:nvPicPr>
          <p:cNvPr id="2051" name="Picture 3"/>
          <p:cNvPicPr>
            <a:picLocks noChangeAspect="1" noChangeArrowheads="1"/>
          </p:cNvPicPr>
          <p:nvPr/>
        </p:nvPicPr>
        <p:blipFill>
          <a:blip r:embed="rId2" cstate="print"/>
          <a:srcRect/>
          <a:stretch>
            <a:fillRect/>
          </a:stretch>
        </p:blipFill>
        <p:spPr bwMode="auto">
          <a:xfrm>
            <a:off x="5029200" y="1676400"/>
            <a:ext cx="4318000" cy="5181600"/>
          </a:xfrm>
          <a:prstGeom prst="rect">
            <a:avLst/>
          </a:prstGeom>
          <a:noFill/>
          <a:ln w="9525">
            <a:noFill/>
            <a:miter lim="800000"/>
            <a:headEnd/>
            <a:tailEnd/>
          </a:ln>
        </p:spPr>
      </p:pic>
      <p:pic>
        <p:nvPicPr>
          <p:cNvPr id="1026" name="Picture 2" descr="C:\Users\kmay\AppData\Local\Microsoft\Windows\Temporary Internet Files\Content.IE5\89RJ0RNL\MM900163073[1].gif"/>
          <p:cNvPicPr>
            <a:picLocks noChangeAspect="1" noChangeArrowheads="1" noCrop="1"/>
          </p:cNvPicPr>
          <p:nvPr/>
        </p:nvPicPr>
        <p:blipFill>
          <a:blip r:embed="rId3" cstate="print"/>
          <a:srcRect/>
          <a:stretch>
            <a:fillRect/>
          </a:stretch>
        </p:blipFill>
        <p:spPr bwMode="auto">
          <a:xfrm>
            <a:off x="8090678" y="304800"/>
            <a:ext cx="1053322" cy="1219200"/>
          </a:xfrm>
          <a:prstGeom prst="rect">
            <a:avLst/>
          </a:prstGeom>
          <a:noFill/>
        </p:spPr>
      </p:pic>
      <p:pic>
        <p:nvPicPr>
          <p:cNvPr id="6" name="Picture 2" descr="C:\Users\kmay\AppData\Local\Microsoft\Windows\Temporary Internet Files\Content.IE5\89RJ0RNL\MM900163073[1].gif"/>
          <p:cNvPicPr>
            <a:picLocks noChangeAspect="1" noChangeArrowheads="1" noCrop="1"/>
          </p:cNvPicPr>
          <p:nvPr/>
        </p:nvPicPr>
        <p:blipFill>
          <a:blip r:embed="rId3" cstate="print"/>
          <a:srcRect/>
          <a:stretch>
            <a:fillRect/>
          </a:stretch>
        </p:blipFill>
        <p:spPr bwMode="auto">
          <a:xfrm>
            <a:off x="228600" y="381000"/>
            <a:ext cx="1053322" cy="1219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If stars in space are moving, you will see a </a:t>
            </a:r>
            <a:r>
              <a:rPr lang="en-US" sz="3200" dirty="0" smtClean="0">
                <a:solidFill>
                  <a:srgbClr val="7030A0"/>
                </a:solidFill>
              </a:rPr>
              <a:t>DOPPLER SHIFT </a:t>
            </a:r>
            <a:r>
              <a:rPr lang="en-US" sz="3200" dirty="0" smtClean="0"/>
              <a:t>in waves. (Red = moving away, blue = moving towards)</a:t>
            </a:r>
            <a:endParaRPr lang="en-US" sz="3200"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62000" y="1828800"/>
            <a:ext cx="7620000" cy="47625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200400" y="3581400"/>
            <a:ext cx="2724150" cy="10072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This means the whole spectra pattern will get pushed towards the red end or the blue end of the scale. . . </a:t>
            </a:r>
            <a:endParaRPr lang="en-US" sz="3600" dirty="0"/>
          </a:p>
        </p:txBody>
      </p:sp>
      <p:sp>
        <p:nvSpPr>
          <p:cNvPr id="3" name="Content Placeholder 2"/>
          <p:cNvSpPr>
            <a:spLocks noGrp="1"/>
          </p:cNvSpPr>
          <p:nvPr>
            <p:ph idx="1"/>
          </p:nvPr>
        </p:nvSpPr>
        <p:spPr/>
        <p:txBody>
          <a:bodyPr/>
          <a:lstStyle/>
          <a:p>
            <a:endParaRPr lang="en-US" dirty="0"/>
          </a:p>
        </p:txBody>
      </p:sp>
      <p:pic>
        <p:nvPicPr>
          <p:cNvPr id="1026" name="Picture 2" descr="http://t1.gstatic.com/images?q=tbn:ANd9GcR7_PsFWCX7588xV4d2KU_zIvlipW8Z0wZsIf0BJfsgo5jfhHMX:www.astro.cornell.edu/share/sharvari/websiteV7/images/dopp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06682"/>
            <a:ext cx="43910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stro.ucla.edu/%7Ewright/doppler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32" y="4343400"/>
            <a:ext cx="8025989" cy="26098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may\AppData\Local\Microsoft\Windows\Temporary Internet Files\Content.IE5\AL72TT2I\MM900336357[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5029200"/>
            <a:ext cx="76200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959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chemicals are present in the star at the bottom? </a:t>
            </a:r>
            <a:endParaRPr lang="en-US" dirty="0"/>
          </a:p>
        </p:txBody>
      </p:sp>
      <p:pic>
        <p:nvPicPr>
          <p:cNvPr id="1027" name="Picture 3" descr="C:\Users\kmay\AppData\Local\Microsoft\Windows\Temporary Internet Files\Content.IE5\AL72TT2I\MM90032376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410200"/>
            <a:ext cx="876300" cy="847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379811"/>
            <a:ext cx="560070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098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defRPr/>
            </a:pPr>
            <a:r>
              <a:rPr lang="en-US" b="1" i="1" dirty="0" smtClean="0">
                <a:solidFill>
                  <a:schemeClr val="tx2">
                    <a:lumMod val="60000"/>
                    <a:lumOff val="40000"/>
                  </a:schemeClr>
                </a:solidFill>
              </a:rPr>
              <a:t>SPECTRAL CLASS: Categories of age, color, and temperature </a:t>
            </a:r>
          </a:p>
        </p:txBody>
      </p:sp>
      <p:sp>
        <p:nvSpPr>
          <p:cNvPr id="6147" name="Rectangle 3"/>
          <p:cNvSpPr>
            <a:spLocks noGrp="1" noChangeArrowheads="1"/>
          </p:cNvSpPr>
          <p:nvPr>
            <p:ph type="body" idx="1"/>
          </p:nvPr>
        </p:nvSpPr>
        <p:spPr/>
        <p:txBody>
          <a:bodyPr/>
          <a:lstStyle/>
          <a:p>
            <a:pPr lvl="2" eaLnBrk="1" hangingPunct="1"/>
            <a:r>
              <a:rPr lang="en-US" sz="2800" dirty="0" smtClean="0"/>
              <a:t>Spectral Class categories: O, B, A, F, G, K, M </a:t>
            </a:r>
          </a:p>
          <a:p>
            <a:pPr lvl="2" eaLnBrk="1" hangingPunct="1">
              <a:buNone/>
            </a:pPr>
            <a:r>
              <a:rPr lang="en-US" sz="2800" dirty="0" smtClean="0"/>
              <a:t>[</a:t>
            </a:r>
            <a:r>
              <a:rPr lang="en-US" sz="2800" b="1" i="1" dirty="0" smtClean="0"/>
              <a:t>O</a:t>
            </a:r>
            <a:r>
              <a:rPr lang="en-US" sz="2800" i="1" dirty="0" smtClean="0"/>
              <a:t>h </a:t>
            </a:r>
            <a:r>
              <a:rPr lang="en-US" sz="2800" b="1" i="1" dirty="0" smtClean="0"/>
              <a:t>B</a:t>
            </a:r>
            <a:r>
              <a:rPr lang="en-US" sz="2800" i="1" dirty="0" smtClean="0"/>
              <a:t>e </a:t>
            </a:r>
            <a:r>
              <a:rPr lang="en-US" sz="2800" b="1" i="1" dirty="0" smtClean="0"/>
              <a:t>A</a:t>
            </a:r>
            <a:r>
              <a:rPr lang="en-US" sz="2800" i="1" dirty="0" smtClean="0"/>
              <a:t> </a:t>
            </a:r>
            <a:r>
              <a:rPr lang="en-US" sz="2800" b="1" i="1" dirty="0" smtClean="0"/>
              <a:t>F</a:t>
            </a:r>
            <a:r>
              <a:rPr lang="en-US" sz="2800" i="1" dirty="0" smtClean="0"/>
              <a:t>ine </a:t>
            </a:r>
            <a:r>
              <a:rPr lang="en-US" sz="2800" b="1" i="1" dirty="0" smtClean="0"/>
              <a:t>G</a:t>
            </a:r>
            <a:r>
              <a:rPr lang="en-US" sz="2800" i="1" dirty="0" smtClean="0"/>
              <a:t>irl, and </a:t>
            </a:r>
            <a:r>
              <a:rPr lang="en-US" sz="2800" b="1" i="1" dirty="0" smtClean="0"/>
              <a:t>K</a:t>
            </a:r>
            <a:r>
              <a:rPr lang="en-US" sz="2800" i="1" dirty="0" smtClean="0"/>
              <a:t>iss </a:t>
            </a:r>
            <a:r>
              <a:rPr lang="en-US" sz="2800" b="1" i="1" dirty="0" smtClean="0"/>
              <a:t>M</a:t>
            </a:r>
            <a:r>
              <a:rPr lang="en-US" sz="2800" i="1" dirty="0" smtClean="0"/>
              <a:t>e</a:t>
            </a:r>
            <a:r>
              <a:rPr lang="en-US" sz="2800" dirty="0" smtClean="0"/>
              <a:t> ]</a:t>
            </a:r>
          </a:p>
          <a:p>
            <a:pPr lvl="2" eaLnBrk="1" hangingPunct="1"/>
            <a:endParaRPr lang="en-US" sz="2800" dirty="0" smtClean="0"/>
          </a:p>
          <a:p>
            <a:pPr lvl="2" eaLnBrk="1" hangingPunct="1"/>
            <a:endParaRPr lang="en-US" dirty="0" smtClean="0"/>
          </a:p>
          <a:p>
            <a:pPr lvl="2" eaLnBrk="1" hangingPunct="1"/>
            <a:endParaRPr lang="en-US" dirty="0" smtClean="0"/>
          </a:p>
        </p:txBody>
      </p:sp>
      <p:pic>
        <p:nvPicPr>
          <p:cNvPr id="6148" name="Picture 4"/>
          <p:cNvPicPr>
            <a:picLocks noChangeAspect="1" noChangeArrowheads="1"/>
          </p:cNvPicPr>
          <p:nvPr/>
        </p:nvPicPr>
        <p:blipFill>
          <a:blip r:embed="rId2" cstate="print"/>
          <a:srcRect/>
          <a:stretch>
            <a:fillRect/>
          </a:stretch>
        </p:blipFill>
        <p:spPr bwMode="auto">
          <a:xfrm>
            <a:off x="1600200" y="2781298"/>
            <a:ext cx="6248400" cy="1714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609600"/>
            <a:ext cx="8229600" cy="1143000"/>
          </a:xfrm>
        </p:spPr>
        <p:txBody>
          <a:bodyPr>
            <a:normAutofit fontScale="90000"/>
          </a:bodyPr>
          <a:lstStyle/>
          <a:p>
            <a:pPr eaLnBrk="1" hangingPunct="1">
              <a:defRPr/>
            </a:pPr>
            <a:r>
              <a:rPr lang="en-US" dirty="0" smtClean="0"/>
              <a:t>The </a:t>
            </a:r>
            <a:r>
              <a:rPr lang="en-US" i="1" dirty="0" err="1" smtClean="0">
                <a:solidFill>
                  <a:srgbClr val="0070C0"/>
                </a:solidFill>
                <a:latin typeface="Aharoni" pitchFamily="2" charset="-79"/>
                <a:cs typeface="Aharoni" pitchFamily="2" charset="-79"/>
              </a:rPr>
              <a:t>Hertzsprung</a:t>
            </a:r>
            <a:r>
              <a:rPr lang="en-US" i="1" dirty="0" smtClean="0">
                <a:solidFill>
                  <a:srgbClr val="0070C0"/>
                </a:solidFill>
                <a:latin typeface="Aharoni" pitchFamily="2" charset="-79"/>
                <a:cs typeface="Aharoni" pitchFamily="2" charset="-79"/>
              </a:rPr>
              <a:t>-Russell Diagram</a:t>
            </a:r>
            <a:r>
              <a:rPr lang="en-US" dirty="0" smtClean="0"/>
              <a:t/>
            </a:r>
            <a:br>
              <a:rPr lang="en-US" dirty="0" smtClean="0"/>
            </a:br>
            <a:r>
              <a:rPr lang="en-US" dirty="0" smtClean="0"/>
              <a:t>is a scatter plot that is 4-directional: it tells you the spectral class, magnitude, power, and temperature of a star. </a:t>
            </a:r>
          </a:p>
        </p:txBody>
      </p:sp>
      <p:pic>
        <p:nvPicPr>
          <p:cNvPr id="7171" name="Picture 4"/>
          <p:cNvPicPr>
            <a:picLocks noChangeAspect="1" noChangeArrowheads="1"/>
          </p:cNvPicPr>
          <p:nvPr/>
        </p:nvPicPr>
        <p:blipFill>
          <a:blip r:embed="rId2" cstate="print"/>
          <a:srcRect/>
          <a:stretch>
            <a:fillRect/>
          </a:stretch>
        </p:blipFill>
        <p:spPr bwMode="auto">
          <a:xfrm>
            <a:off x="2209800" y="2423283"/>
            <a:ext cx="5029200" cy="44485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Baveuse" pitchFamily="2" charset="0"/>
              </a:rPr>
              <a:t>Some STAR characteristics are:</a:t>
            </a:r>
            <a:endParaRPr lang="en-US" sz="4000" b="1" dirty="0">
              <a:latin typeface="Baveuse" pitchFamily="2" charset="0"/>
            </a:endParaRPr>
          </a:p>
        </p:txBody>
      </p:sp>
      <p:sp>
        <p:nvSpPr>
          <p:cNvPr id="3" name="Content Placeholder 2"/>
          <p:cNvSpPr>
            <a:spLocks noGrp="1"/>
          </p:cNvSpPr>
          <p:nvPr>
            <p:ph idx="1"/>
          </p:nvPr>
        </p:nvSpPr>
        <p:spPr/>
        <p:txBody>
          <a:bodyPr/>
          <a:lstStyle/>
          <a:p>
            <a:r>
              <a:rPr lang="en-US" b="1" i="1" dirty="0" smtClean="0">
                <a:solidFill>
                  <a:srgbClr val="FF0000"/>
                </a:solidFill>
              </a:rPr>
              <a:t>Absolute Magnitude</a:t>
            </a:r>
            <a:r>
              <a:rPr lang="en-US" dirty="0" smtClean="0"/>
              <a:t>:  How bright a star is compared to other stars at the same distance away.</a:t>
            </a:r>
          </a:p>
          <a:p>
            <a:r>
              <a:rPr lang="en-US" b="1" i="1" dirty="0" smtClean="0">
                <a:solidFill>
                  <a:srgbClr val="00B050"/>
                </a:solidFill>
              </a:rPr>
              <a:t>Apparent Magnitude</a:t>
            </a:r>
            <a:r>
              <a:rPr lang="en-US" dirty="0" smtClean="0"/>
              <a:t>: How bright a star ranks on a numerical scale ( -  is bright, + is dim)</a:t>
            </a:r>
          </a:p>
          <a:p>
            <a:r>
              <a:rPr lang="en-US" b="1" i="1" dirty="0" smtClean="0">
                <a:solidFill>
                  <a:srgbClr val="0070C0"/>
                </a:solidFill>
              </a:rPr>
              <a:t>Luminosity</a:t>
            </a:r>
            <a:r>
              <a:rPr lang="en-US" dirty="0" smtClean="0"/>
              <a:t>:  Energy output of a star in Watts (just like a </a:t>
            </a:r>
            <a:r>
              <a:rPr lang="en-US" dirty="0" err="1" smtClean="0"/>
              <a:t>lightbulb</a:t>
            </a:r>
            <a:r>
              <a:rPr lang="en-US" dirty="0" smtClean="0"/>
              <a:t>)</a:t>
            </a:r>
            <a:endParaRPr lang="en-US" dirty="0"/>
          </a:p>
        </p:txBody>
      </p:sp>
      <p:pic>
        <p:nvPicPr>
          <p:cNvPr id="2050" name="Picture 2" descr="C:\Users\kmay\AppData\Local\Microsoft\Windows\Temporary Internet Files\Content.IE5\89RJ0RNL\MM900219086[2].gif"/>
          <p:cNvPicPr>
            <a:picLocks noChangeAspect="1" noChangeArrowheads="1" noCrop="1"/>
          </p:cNvPicPr>
          <p:nvPr/>
        </p:nvPicPr>
        <p:blipFill>
          <a:blip r:embed="rId2" cstate="print"/>
          <a:srcRect/>
          <a:stretch>
            <a:fillRect/>
          </a:stretch>
        </p:blipFill>
        <p:spPr bwMode="auto">
          <a:xfrm>
            <a:off x="7010400" y="5334000"/>
            <a:ext cx="1276350" cy="1295400"/>
          </a:xfrm>
          <a:prstGeom prst="rect">
            <a:avLst/>
          </a:prstGeom>
          <a:noFill/>
        </p:spPr>
      </p:pic>
      <p:pic>
        <p:nvPicPr>
          <p:cNvPr id="2051" name="Picture 3" descr="C:\Users\kmay\AppData\Local\Microsoft\Windows\Temporary Internet Files\Content.IE5\XQOR4IBY\MM900219062[1].gif"/>
          <p:cNvPicPr>
            <a:picLocks noChangeAspect="1" noChangeArrowheads="1" noCrop="1"/>
          </p:cNvPicPr>
          <p:nvPr/>
        </p:nvPicPr>
        <p:blipFill>
          <a:blip r:embed="rId3" cstate="print"/>
          <a:srcRect/>
          <a:stretch>
            <a:fillRect/>
          </a:stretch>
        </p:blipFill>
        <p:spPr bwMode="auto">
          <a:xfrm>
            <a:off x="3886200" y="5334000"/>
            <a:ext cx="1276350" cy="1295400"/>
          </a:xfrm>
          <a:prstGeom prst="rect">
            <a:avLst/>
          </a:prstGeom>
          <a:noFill/>
        </p:spPr>
      </p:pic>
      <p:pic>
        <p:nvPicPr>
          <p:cNvPr id="2052" name="Picture 4" descr="C:\Users\kmay\AppData\Local\Microsoft\Windows\Temporary Internet Files\Content.IE5\KMT3Y82Z\MM900219071[1].gif"/>
          <p:cNvPicPr>
            <a:picLocks noChangeAspect="1" noChangeArrowheads="1" noCrop="1"/>
          </p:cNvPicPr>
          <p:nvPr/>
        </p:nvPicPr>
        <p:blipFill>
          <a:blip r:embed="rId4" cstate="print"/>
          <a:srcRect/>
          <a:stretch>
            <a:fillRect/>
          </a:stretch>
        </p:blipFill>
        <p:spPr bwMode="auto">
          <a:xfrm>
            <a:off x="533400" y="5334000"/>
            <a:ext cx="1276350" cy="1295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normAutofit fontScale="90000"/>
          </a:bodyPr>
          <a:lstStyle/>
          <a:p>
            <a:pPr eaLnBrk="1" hangingPunct="1">
              <a:defRPr/>
            </a:pPr>
            <a:r>
              <a:rPr lang="en-US" dirty="0" smtClean="0"/>
              <a:t>Is a Red Supergiant or a White Dwarf brighter?</a:t>
            </a:r>
          </a:p>
        </p:txBody>
      </p:sp>
      <p:pic>
        <p:nvPicPr>
          <p:cNvPr id="7171" name="Picture 4"/>
          <p:cNvPicPr>
            <a:picLocks noChangeAspect="1" noChangeArrowheads="1"/>
          </p:cNvPicPr>
          <p:nvPr/>
        </p:nvPicPr>
        <p:blipFill>
          <a:blip r:embed="rId2" cstate="print"/>
          <a:srcRect/>
          <a:stretch>
            <a:fillRect/>
          </a:stretch>
        </p:blipFill>
        <p:spPr bwMode="auto">
          <a:xfrm>
            <a:off x="1295400" y="1143000"/>
            <a:ext cx="6477000" cy="5729222"/>
          </a:xfrm>
          <a:prstGeom prst="rect">
            <a:avLst/>
          </a:prstGeom>
          <a:noFill/>
          <a:ln w="9525">
            <a:noFill/>
            <a:miter lim="800000"/>
            <a:headEnd/>
            <a:tailEnd/>
          </a:ln>
        </p:spPr>
      </p:pic>
    </p:spTree>
    <p:extLst>
      <p:ext uri="{BB962C8B-B14F-4D97-AF65-F5344CB8AC3E}">
        <p14:creationId xmlns:p14="http://schemas.microsoft.com/office/powerpoint/2010/main" val="2232588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normAutofit fontScale="90000"/>
          </a:bodyPr>
          <a:lstStyle/>
          <a:p>
            <a:pPr eaLnBrk="1" hangingPunct="1">
              <a:defRPr/>
            </a:pPr>
            <a:r>
              <a:rPr lang="en-US" dirty="0" smtClean="0"/>
              <a:t>Is a Blue Dwarf or a White Dwarf hotter?</a:t>
            </a:r>
          </a:p>
        </p:txBody>
      </p:sp>
      <p:pic>
        <p:nvPicPr>
          <p:cNvPr id="7171" name="Picture 4"/>
          <p:cNvPicPr>
            <a:picLocks noChangeAspect="1" noChangeArrowheads="1"/>
          </p:cNvPicPr>
          <p:nvPr/>
        </p:nvPicPr>
        <p:blipFill>
          <a:blip r:embed="rId2" cstate="print"/>
          <a:srcRect/>
          <a:stretch>
            <a:fillRect/>
          </a:stretch>
        </p:blipFill>
        <p:spPr bwMode="auto">
          <a:xfrm>
            <a:off x="1295400" y="1143000"/>
            <a:ext cx="6477000" cy="5729222"/>
          </a:xfrm>
          <a:prstGeom prst="rect">
            <a:avLst/>
          </a:prstGeom>
          <a:noFill/>
          <a:ln w="9525">
            <a:noFill/>
            <a:miter lim="800000"/>
            <a:headEnd/>
            <a:tailEnd/>
          </a:ln>
        </p:spPr>
      </p:pic>
    </p:spTree>
    <p:extLst>
      <p:ext uri="{BB962C8B-B14F-4D97-AF65-F5344CB8AC3E}">
        <p14:creationId xmlns:p14="http://schemas.microsoft.com/office/powerpoint/2010/main" val="4293312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normAutofit fontScale="90000"/>
          </a:bodyPr>
          <a:lstStyle/>
          <a:p>
            <a:pPr eaLnBrk="1" hangingPunct="1">
              <a:defRPr/>
            </a:pPr>
            <a:r>
              <a:rPr lang="en-US" dirty="0" smtClean="0"/>
              <a:t>Is a reddish main sequence star or the sun younger?</a:t>
            </a:r>
          </a:p>
        </p:txBody>
      </p:sp>
      <p:pic>
        <p:nvPicPr>
          <p:cNvPr id="7171" name="Picture 4"/>
          <p:cNvPicPr>
            <a:picLocks noChangeAspect="1" noChangeArrowheads="1"/>
          </p:cNvPicPr>
          <p:nvPr/>
        </p:nvPicPr>
        <p:blipFill>
          <a:blip r:embed="rId2" cstate="print"/>
          <a:srcRect/>
          <a:stretch>
            <a:fillRect/>
          </a:stretch>
        </p:blipFill>
        <p:spPr bwMode="auto">
          <a:xfrm>
            <a:off x="1295400" y="1143000"/>
            <a:ext cx="6477000" cy="5729222"/>
          </a:xfrm>
          <a:prstGeom prst="rect">
            <a:avLst/>
          </a:prstGeom>
          <a:noFill/>
          <a:ln w="9525">
            <a:noFill/>
            <a:miter lim="800000"/>
            <a:headEnd/>
            <a:tailEnd/>
          </a:ln>
        </p:spPr>
      </p:pic>
    </p:spTree>
    <p:extLst>
      <p:ext uri="{BB962C8B-B14F-4D97-AF65-F5344CB8AC3E}">
        <p14:creationId xmlns:p14="http://schemas.microsoft.com/office/powerpoint/2010/main" val="4293312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normAutofit fontScale="90000"/>
          </a:bodyPr>
          <a:lstStyle/>
          <a:p>
            <a:pPr eaLnBrk="1" hangingPunct="1">
              <a:defRPr/>
            </a:pPr>
            <a:r>
              <a:rPr lang="en-US" dirty="0" smtClean="0"/>
              <a:t>Does a Red Giant or a Blue Giant generate more power from fusion?</a:t>
            </a:r>
          </a:p>
        </p:txBody>
      </p:sp>
      <p:pic>
        <p:nvPicPr>
          <p:cNvPr id="7171" name="Picture 4"/>
          <p:cNvPicPr>
            <a:picLocks noChangeAspect="1" noChangeArrowheads="1"/>
          </p:cNvPicPr>
          <p:nvPr/>
        </p:nvPicPr>
        <p:blipFill>
          <a:blip r:embed="rId2" cstate="print"/>
          <a:srcRect/>
          <a:stretch>
            <a:fillRect/>
          </a:stretch>
        </p:blipFill>
        <p:spPr bwMode="auto">
          <a:xfrm>
            <a:off x="1295400" y="1143000"/>
            <a:ext cx="6477000" cy="5729222"/>
          </a:xfrm>
          <a:prstGeom prst="rect">
            <a:avLst/>
          </a:prstGeom>
          <a:noFill/>
          <a:ln w="9525">
            <a:noFill/>
            <a:miter lim="800000"/>
            <a:headEnd/>
            <a:tailEnd/>
          </a:ln>
        </p:spPr>
      </p:pic>
    </p:spTree>
    <p:extLst>
      <p:ext uri="{BB962C8B-B14F-4D97-AF65-F5344CB8AC3E}">
        <p14:creationId xmlns:p14="http://schemas.microsoft.com/office/powerpoint/2010/main" val="4293312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normAutofit fontScale="90000"/>
          </a:bodyPr>
          <a:lstStyle/>
          <a:p>
            <a:pPr eaLnBrk="1" hangingPunct="1">
              <a:defRPr/>
            </a:pPr>
            <a:r>
              <a:rPr lang="en-US" dirty="0" smtClean="0"/>
              <a:t>What spectral class does White Dwarf stars belong to?</a:t>
            </a:r>
          </a:p>
        </p:txBody>
      </p:sp>
      <p:pic>
        <p:nvPicPr>
          <p:cNvPr id="7171" name="Picture 4"/>
          <p:cNvPicPr>
            <a:picLocks noChangeAspect="1" noChangeArrowheads="1"/>
          </p:cNvPicPr>
          <p:nvPr/>
        </p:nvPicPr>
        <p:blipFill>
          <a:blip r:embed="rId2" cstate="print"/>
          <a:srcRect/>
          <a:stretch>
            <a:fillRect/>
          </a:stretch>
        </p:blipFill>
        <p:spPr bwMode="auto">
          <a:xfrm>
            <a:off x="1295400" y="1143000"/>
            <a:ext cx="6477000" cy="5729222"/>
          </a:xfrm>
          <a:prstGeom prst="rect">
            <a:avLst/>
          </a:prstGeom>
          <a:noFill/>
          <a:ln w="9525">
            <a:noFill/>
            <a:miter lim="800000"/>
            <a:headEnd/>
            <a:tailEnd/>
          </a:ln>
        </p:spPr>
      </p:pic>
    </p:spTree>
    <p:extLst>
      <p:ext uri="{BB962C8B-B14F-4D97-AF65-F5344CB8AC3E}">
        <p14:creationId xmlns:p14="http://schemas.microsoft.com/office/powerpoint/2010/main" val="4293312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normAutofit fontScale="90000"/>
          </a:bodyPr>
          <a:lstStyle/>
          <a:p>
            <a:pPr eaLnBrk="1" hangingPunct="1">
              <a:defRPr/>
            </a:pPr>
            <a:r>
              <a:rPr lang="en-US" dirty="0" smtClean="0"/>
              <a:t>Describe 4 pieces of information about the sun from this diagram:</a:t>
            </a:r>
          </a:p>
        </p:txBody>
      </p:sp>
      <p:pic>
        <p:nvPicPr>
          <p:cNvPr id="7171" name="Picture 4"/>
          <p:cNvPicPr>
            <a:picLocks noChangeAspect="1" noChangeArrowheads="1"/>
          </p:cNvPicPr>
          <p:nvPr/>
        </p:nvPicPr>
        <p:blipFill>
          <a:blip r:embed="rId2" cstate="print"/>
          <a:srcRect/>
          <a:stretch>
            <a:fillRect/>
          </a:stretch>
        </p:blipFill>
        <p:spPr bwMode="auto">
          <a:xfrm>
            <a:off x="1295400" y="1143000"/>
            <a:ext cx="6477000" cy="5729222"/>
          </a:xfrm>
          <a:prstGeom prst="rect">
            <a:avLst/>
          </a:prstGeom>
          <a:noFill/>
          <a:ln w="9525">
            <a:noFill/>
            <a:miter lim="800000"/>
            <a:headEnd/>
            <a:tailEnd/>
          </a:ln>
        </p:spPr>
      </p:pic>
    </p:spTree>
    <p:extLst>
      <p:ext uri="{BB962C8B-B14F-4D97-AF65-F5344CB8AC3E}">
        <p14:creationId xmlns:p14="http://schemas.microsoft.com/office/powerpoint/2010/main" val="4293312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443" y="990600"/>
            <a:ext cx="8229600" cy="1143000"/>
          </a:xfrm>
        </p:spPr>
        <p:txBody>
          <a:bodyPr>
            <a:normAutofit fontScale="90000"/>
          </a:bodyPr>
          <a:lstStyle/>
          <a:p>
            <a:r>
              <a:rPr lang="en-US" dirty="0" smtClean="0">
                <a:latin typeface="Algerian" pitchFamily="82" charset="0"/>
              </a:rPr>
              <a:t>Examples</a:t>
            </a:r>
            <a:r>
              <a:rPr lang="en-US" dirty="0" smtClean="0"/>
              <a:t>:  </a:t>
            </a:r>
            <a:br>
              <a:rPr lang="en-US" dirty="0" smtClean="0"/>
            </a:br>
            <a:r>
              <a:rPr lang="en-US" b="1" i="1" dirty="0" smtClean="0">
                <a:solidFill>
                  <a:srgbClr val="7030A0"/>
                </a:solidFill>
              </a:rPr>
              <a:t>Apparent</a:t>
            </a:r>
            <a:r>
              <a:rPr lang="en-US" dirty="0" smtClean="0"/>
              <a:t>: “The moon has a magnitude of -13”.</a:t>
            </a:r>
            <a:br>
              <a:rPr lang="en-US" dirty="0" smtClean="0"/>
            </a:br>
            <a:r>
              <a:rPr lang="en-US" b="1" i="1" dirty="0" smtClean="0">
                <a:solidFill>
                  <a:schemeClr val="accent5">
                    <a:lumMod val="75000"/>
                  </a:schemeClr>
                </a:solidFill>
              </a:rPr>
              <a:t>Absolute</a:t>
            </a:r>
            <a:r>
              <a:rPr lang="en-US" dirty="0" smtClean="0"/>
              <a:t>:  “I can see in the sky tonight that the moon is brighter than Venus”</a:t>
            </a:r>
            <a:endParaRPr lang="en-US" dirty="0"/>
          </a:p>
        </p:txBody>
      </p:sp>
      <p:sp>
        <p:nvSpPr>
          <p:cNvPr id="3" name="Content Placeholder 2"/>
          <p:cNvSpPr>
            <a:spLocks noGrp="1"/>
          </p:cNvSpPr>
          <p:nvPr>
            <p:ph idx="1"/>
          </p:nvPr>
        </p:nvSpPr>
        <p:spPr>
          <a:xfrm>
            <a:off x="598714" y="3251993"/>
            <a:ext cx="8229600" cy="4525963"/>
          </a:xfrm>
        </p:spPr>
        <p:txBody>
          <a:bodyPr/>
          <a:lstStyle/>
          <a:p>
            <a:pPr marL="0" indent="0">
              <a:buNone/>
            </a:pP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95943" y="4171950"/>
            <a:ext cx="8610600" cy="2686050"/>
          </a:xfrm>
          <a:prstGeom prst="rect">
            <a:avLst/>
          </a:prstGeom>
          <a:noFill/>
          <a:ln w="9525">
            <a:noFill/>
            <a:miter lim="800000"/>
            <a:headEnd/>
            <a:tailEnd/>
          </a:ln>
        </p:spPr>
      </p:pic>
      <p:sp>
        <p:nvSpPr>
          <p:cNvPr id="5" name="Oval 4"/>
          <p:cNvSpPr/>
          <p:nvPr/>
        </p:nvSpPr>
        <p:spPr>
          <a:xfrm>
            <a:off x="195943" y="4171950"/>
            <a:ext cx="990600" cy="762000"/>
          </a:xfrm>
          <a:prstGeom prst="ellipse">
            <a:avLst/>
          </a:prstGeom>
          <a:solidFill>
            <a:srgbClr val="FFFF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752600"/>
            <a:ext cx="3981450" cy="2533650"/>
          </a:xfrm>
          <a:prstGeom prst="rect">
            <a:avLst/>
          </a:prstGeom>
          <a:noFill/>
          <a:ln w="9525">
            <a:noFill/>
            <a:miter lim="800000"/>
            <a:headEnd/>
            <a:tailEnd/>
          </a:ln>
        </p:spPr>
      </p:pic>
      <p:sp>
        <p:nvSpPr>
          <p:cNvPr id="3" name="Content Placeholder 2"/>
          <p:cNvSpPr>
            <a:spLocks noGrp="1"/>
          </p:cNvSpPr>
          <p:nvPr>
            <p:ph idx="1"/>
          </p:nvPr>
        </p:nvSpPr>
        <p:spPr>
          <a:xfrm>
            <a:off x="304800" y="4595018"/>
            <a:ext cx="8229600" cy="715963"/>
          </a:xfrm>
        </p:spPr>
        <p:txBody>
          <a:bodyPr>
            <a:normAutofit fontScale="62500" lnSpcReduction="20000"/>
          </a:bodyPr>
          <a:lstStyle/>
          <a:p>
            <a:pPr>
              <a:buNone/>
            </a:pPr>
            <a:r>
              <a:rPr lang="en-US" sz="4000" dirty="0" smtClean="0">
                <a:latin typeface="Aharoni" pitchFamily="2" charset="-79"/>
                <a:cs typeface="Aharoni" pitchFamily="2" charset="-79"/>
              </a:rPr>
              <a:t>PARALLAX:</a:t>
            </a:r>
            <a:r>
              <a:rPr lang="en-US" dirty="0" smtClean="0">
                <a:latin typeface="Aharoni" pitchFamily="2" charset="-79"/>
                <a:cs typeface="Aharoni" pitchFamily="2" charset="-79"/>
              </a:rPr>
              <a:t>			</a:t>
            </a:r>
          </a:p>
          <a:p>
            <a:pPr>
              <a:buNone/>
            </a:pPr>
            <a:r>
              <a:rPr lang="en-US" dirty="0" smtClean="0">
                <a:latin typeface="Aharoni" pitchFamily="2" charset="-79"/>
                <a:cs typeface="Aharoni" pitchFamily="2" charset="-79"/>
              </a:rPr>
              <a:t>			</a:t>
            </a:r>
            <a:r>
              <a:rPr lang="en-US" dirty="0" smtClean="0"/>
              <a:t>				  </a:t>
            </a:r>
          </a:p>
        </p:txBody>
      </p:sp>
      <p:sp>
        <p:nvSpPr>
          <p:cNvPr id="9" name="TextBox 8"/>
          <p:cNvSpPr txBox="1"/>
          <p:nvPr/>
        </p:nvSpPr>
        <p:spPr>
          <a:xfrm>
            <a:off x="304800" y="4953000"/>
            <a:ext cx="8305800" cy="1661993"/>
          </a:xfrm>
          <a:prstGeom prst="rect">
            <a:avLst/>
          </a:prstGeom>
          <a:noFill/>
        </p:spPr>
        <p:txBody>
          <a:bodyPr wrap="square" rtlCol="0">
            <a:spAutoFit/>
          </a:bodyPr>
          <a:lstStyle/>
          <a:p>
            <a:r>
              <a:rPr lang="en-US" sz="2800" dirty="0" smtClean="0"/>
              <a:t>When viewing  a star from a fixed position , it appears </a:t>
            </a:r>
          </a:p>
          <a:p>
            <a:r>
              <a:rPr lang="en-US" sz="2800" dirty="0" smtClean="0"/>
              <a:t>To change places in the sky (the farther away the star, the less movement you see) </a:t>
            </a:r>
            <a:r>
              <a:rPr lang="en-US" b="1" dirty="0" smtClean="0"/>
              <a:t>**FINGER/NOSE EXAMPLE**</a:t>
            </a:r>
          </a:p>
          <a:p>
            <a:endParaRPr lang="en-US" dirty="0"/>
          </a:p>
        </p:txBody>
      </p:sp>
      <p:sp>
        <p:nvSpPr>
          <p:cNvPr id="2" name="Title 1"/>
          <p:cNvSpPr>
            <a:spLocks noGrp="1"/>
          </p:cNvSpPr>
          <p:nvPr>
            <p:ph type="title"/>
          </p:nvPr>
        </p:nvSpPr>
        <p:spPr>
          <a:xfrm>
            <a:off x="436418" y="533400"/>
            <a:ext cx="8229600" cy="1565564"/>
          </a:xfrm>
        </p:spPr>
        <p:txBody>
          <a:bodyPr>
            <a:noAutofit/>
          </a:bodyPr>
          <a:lstStyle/>
          <a:p>
            <a:r>
              <a:rPr lang="en-US" sz="2800" b="1" dirty="0" smtClean="0">
                <a:latin typeface="Baveuse" pitchFamily="2" charset="0"/>
              </a:rPr>
              <a:t>“PARALLAX” happens when viewing stars, and “RETROGRADE MOTION”.</a:t>
            </a:r>
            <a:br>
              <a:rPr lang="en-US" sz="2800" b="1" dirty="0" smtClean="0">
                <a:latin typeface="Baveuse" pitchFamily="2" charset="0"/>
              </a:rPr>
            </a:br>
            <a:r>
              <a:rPr lang="en-US" sz="2800" b="1" dirty="0" smtClean="0">
                <a:latin typeface="Baveuse" pitchFamily="2" charset="0"/>
              </a:rPr>
              <a:t>Happens when viewing planets . . </a:t>
            </a:r>
            <a:endParaRPr lang="en-US" sz="2800" b="1" dirty="0">
              <a:latin typeface="Baveuse" pitchFamily="2" charset="0"/>
            </a:endParaRPr>
          </a:p>
        </p:txBody>
      </p:sp>
      <p:cxnSp>
        <p:nvCxnSpPr>
          <p:cNvPr id="5" name="Straight Arrow Connector 4"/>
          <p:cNvCxnSpPr/>
          <p:nvPr/>
        </p:nvCxnSpPr>
        <p:spPr>
          <a:xfrm flipV="1">
            <a:off x="609600" y="2895600"/>
            <a:ext cx="6172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09600" y="2514600"/>
            <a:ext cx="6172200" cy="599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5-Point Star 10"/>
          <p:cNvSpPr/>
          <p:nvPr/>
        </p:nvSpPr>
        <p:spPr>
          <a:xfrm>
            <a:off x="5638800" y="2909887"/>
            <a:ext cx="228600" cy="21907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2209800" y="2949285"/>
            <a:ext cx="228600" cy="21907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3600" dirty="0" smtClean="0"/>
              <a:t>A scale of different types of  Energy Waves in order of high frequency to low frequency, is called the </a:t>
            </a:r>
            <a:r>
              <a:rPr lang="en-US" sz="3600" b="1" i="1" dirty="0" smtClean="0">
                <a:solidFill>
                  <a:srgbClr val="FF0000"/>
                </a:solidFill>
              </a:rPr>
              <a:t>EM Spectrum</a:t>
            </a:r>
            <a:r>
              <a:rPr lang="en-US" sz="3600" dirty="0" smtClean="0"/>
              <a:t>. </a:t>
            </a:r>
            <a:endParaRPr lang="en-US" sz="3600" dirty="0"/>
          </a:p>
        </p:txBody>
      </p:sp>
      <p:pic>
        <p:nvPicPr>
          <p:cNvPr id="2050" name="Picture 2"/>
          <p:cNvPicPr>
            <a:picLocks noChangeAspect="1" noChangeArrowheads="1"/>
          </p:cNvPicPr>
          <p:nvPr/>
        </p:nvPicPr>
        <p:blipFill>
          <a:blip r:embed="rId2" cstate="print"/>
          <a:srcRect/>
          <a:stretch>
            <a:fillRect/>
          </a:stretch>
        </p:blipFill>
        <p:spPr bwMode="auto">
          <a:xfrm>
            <a:off x="0" y="2438400"/>
            <a:ext cx="9144000" cy="4648200"/>
          </a:xfrm>
          <a:prstGeom prst="rect">
            <a:avLst/>
          </a:prstGeom>
          <a:noFill/>
          <a:ln w="9525">
            <a:noFill/>
            <a:miter lim="800000"/>
            <a:headEnd/>
            <a:tailEnd/>
          </a:ln>
        </p:spPr>
      </p:pic>
      <p:sp>
        <p:nvSpPr>
          <p:cNvPr id="5" name="TextBox 4"/>
          <p:cNvSpPr txBox="1"/>
          <p:nvPr/>
        </p:nvSpPr>
        <p:spPr>
          <a:xfrm>
            <a:off x="7419109" y="3505200"/>
            <a:ext cx="1752600" cy="2246769"/>
          </a:xfrm>
          <a:prstGeom prst="rect">
            <a:avLst/>
          </a:prstGeom>
          <a:noFill/>
        </p:spPr>
        <p:txBody>
          <a:bodyPr wrap="square" rtlCol="0">
            <a:spAutoFit/>
          </a:bodyPr>
          <a:lstStyle/>
          <a:p>
            <a:r>
              <a:rPr lang="en-US" sz="2800" b="1" dirty="0" smtClean="0"/>
              <a:t>HIGH </a:t>
            </a:r>
          </a:p>
          <a:p>
            <a:r>
              <a:rPr lang="en-US" sz="2800" b="1" dirty="0" smtClean="0"/>
              <a:t>ENERGY </a:t>
            </a:r>
          </a:p>
          <a:p>
            <a:r>
              <a:rPr lang="en-US" sz="2800" b="1" dirty="0" smtClean="0"/>
              <a:t>(DAMAGE TO ATOMS)</a:t>
            </a:r>
            <a:endParaRPr lang="en-US" sz="2800" b="1" dirty="0"/>
          </a:p>
        </p:txBody>
      </p:sp>
      <p:sp>
        <p:nvSpPr>
          <p:cNvPr id="6" name="TextBox 5"/>
          <p:cNvSpPr txBox="1"/>
          <p:nvPr/>
        </p:nvSpPr>
        <p:spPr>
          <a:xfrm>
            <a:off x="0" y="3423672"/>
            <a:ext cx="2015836" cy="2677656"/>
          </a:xfrm>
          <a:prstGeom prst="rect">
            <a:avLst/>
          </a:prstGeom>
          <a:noFill/>
        </p:spPr>
        <p:txBody>
          <a:bodyPr wrap="square" rtlCol="0">
            <a:spAutoFit/>
          </a:bodyPr>
          <a:lstStyle/>
          <a:p>
            <a:r>
              <a:rPr lang="en-US" sz="2800" b="1" dirty="0" smtClean="0"/>
              <a:t>LOW</a:t>
            </a:r>
          </a:p>
          <a:p>
            <a:r>
              <a:rPr lang="en-US" sz="2800" b="1" dirty="0" smtClean="0"/>
              <a:t>ENERGY </a:t>
            </a:r>
          </a:p>
          <a:p>
            <a:r>
              <a:rPr lang="en-US" sz="2800" b="1" dirty="0" smtClean="0"/>
              <a:t>(ABLE TO BE</a:t>
            </a:r>
          </a:p>
          <a:p>
            <a:r>
              <a:rPr lang="en-US" sz="2800" b="1" dirty="0" smtClean="0"/>
              <a:t>SEEN, HEARD,</a:t>
            </a:r>
          </a:p>
          <a:p>
            <a:r>
              <a:rPr lang="en-US" sz="2800" b="1" dirty="0" smtClean="0"/>
              <a:t>Or FELT)</a:t>
            </a:r>
            <a:endParaRPr lang="en-US" sz="2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610600" cy="1143000"/>
          </a:xfrm>
        </p:spPr>
        <p:txBody>
          <a:bodyPr>
            <a:normAutofit fontScale="90000"/>
          </a:bodyPr>
          <a:lstStyle/>
          <a:p>
            <a:r>
              <a:rPr lang="en-US" dirty="0" smtClean="0">
                <a:solidFill>
                  <a:srgbClr val="FF0000"/>
                </a:solidFill>
              </a:rPr>
              <a:t>“ROYGBIV” </a:t>
            </a:r>
            <a:r>
              <a:rPr lang="en-US" dirty="0" smtClean="0"/>
              <a:t>: an acronym for </a:t>
            </a:r>
            <a:r>
              <a:rPr lang="en-US" b="1" i="1" dirty="0" smtClean="0"/>
              <a:t>visible waves of energy that we are able to see as colors from low energy to high. )</a:t>
            </a:r>
            <a:endParaRPr lang="en-US" b="1" i="1" dirty="0"/>
          </a:p>
        </p:txBody>
      </p:sp>
      <p:pic>
        <p:nvPicPr>
          <p:cNvPr id="1026" name="Picture 2" descr="http://groups.csail.mit.edu/graphics/classes/6.837/F98/Lecture4/spectru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971800"/>
            <a:ext cx="6210300" cy="34151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610600" cy="1143000"/>
          </a:xfrm>
        </p:spPr>
        <p:txBody>
          <a:bodyPr>
            <a:normAutofit fontScale="90000"/>
          </a:bodyPr>
          <a:lstStyle/>
          <a:p>
            <a:r>
              <a:rPr lang="en-US" b="1" i="1" dirty="0" smtClean="0"/>
              <a:t>Which color has more energy. . .   Orange or green? </a:t>
            </a:r>
            <a:endParaRPr lang="en-US" b="1" i="1" dirty="0"/>
          </a:p>
        </p:txBody>
      </p:sp>
      <p:pic>
        <p:nvPicPr>
          <p:cNvPr id="1026" name="Picture 2" descr="http://groups.csail.mit.edu/graphics/classes/6.837/F98/Lecture4/spectru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971800"/>
            <a:ext cx="6210300" cy="3415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134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The reason you see a lot of reds, oranges, etc. at sunset is because those are the only long, stretchy wavelengths of light that can squeeze through dirt in the atmosphere and get to your eye. </a:t>
            </a:r>
            <a:endParaRPr lang="en-US" sz="2700"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304800" y="1600200"/>
            <a:ext cx="8610600" cy="5257800"/>
          </a:xfrm>
          <a:prstGeom prst="rect">
            <a:avLst/>
          </a:prstGeom>
          <a:noFill/>
          <a:ln w="9525">
            <a:noFill/>
            <a:miter lim="800000"/>
            <a:headEnd/>
            <a:tailEnd/>
          </a:ln>
        </p:spPr>
      </p:pic>
      <p:sp>
        <p:nvSpPr>
          <p:cNvPr id="5" name="Oval 4"/>
          <p:cNvSpPr/>
          <p:nvPr/>
        </p:nvSpPr>
        <p:spPr>
          <a:xfrm>
            <a:off x="457200" y="1371600"/>
            <a:ext cx="2819400" cy="5181600"/>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14400" y="2209800"/>
            <a:ext cx="7162800" cy="381000"/>
          </a:xfrm>
          <a:prstGeom prst="rect">
            <a:avLst/>
          </a:prstGeom>
          <a:noFill/>
        </p:spPr>
        <p:txBody>
          <a:bodyPr wrap="square" rtlCol="0">
            <a:spAutoFit/>
          </a:bodyPr>
          <a:lstStyle/>
          <a:p>
            <a:r>
              <a:rPr lang="en-US" dirty="0" smtClean="0"/>
              <a:t>R	O	     Y		G	B	I                       V</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257800" cy="3200400"/>
          </a:xfrm>
          <a:solidFill>
            <a:srgbClr val="FFFF00"/>
          </a:solidFill>
        </p:spPr>
        <p:txBody>
          <a:bodyPr>
            <a:normAutofit fontScale="90000"/>
          </a:bodyPr>
          <a:lstStyle/>
          <a:p>
            <a:r>
              <a:rPr lang="en-US" sz="2700" dirty="0" smtClean="0"/>
              <a:t>When viewing the light coming from a </a:t>
            </a:r>
            <a:r>
              <a:rPr lang="en-US" sz="2700" dirty="0" err="1" smtClean="0"/>
              <a:t>stubstance</a:t>
            </a:r>
            <a:r>
              <a:rPr lang="en-US" sz="2700" dirty="0" smtClean="0"/>
              <a:t>, you can look at it with a </a:t>
            </a:r>
            <a:r>
              <a:rPr lang="en-US" sz="2700" b="1" i="1" u="sng" dirty="0"/>
              <a:t>S</a:t>
            </a:r>
            <a:r>
              <a:rPr lang="en-US" sz="2700" b="1" i="1" u="sng" dirty="0" smtClean="0"/>
              <a:t>pectroscope.</a:t>
            </a:r>
            <a:r>
              <a:rPr lang="en-US" sz="2700" dirty="0" smtClean="0"/>
              <a:t>  </a:t>
            </a:r>
            <a:r>
              <a:rPr lang="en-US" sz="2700" b="1" dirty="0" smtClean="0"/>
              <a:t>This is a tube with a </a:t>
            </a:r>
            <a:r>
              <a:rPr lang="en-US" sz="2700" b="1" i="1" dirty="0" smtClean="0"/>
              <a:t>diffraction grating </a:t>
            </a:r>
            <a:r>
              <a:rPr lang="en-US" sz="2700" b="1" dirty="0" smtClean="0"/>
              <a:t>in it, that splits the mixed light into separate wavelengths</a:t>
            </a:r>
            <a:r>
              <a:rPr lang="en-US" sz="2700" dirty="0" smtClean="0"/>
              <a:t>.  Each wavelength indicates the presence of a certain element, like a finger print. </a:t>
            </a:r>
            <a:r>
              <a:rPr lang="en-US" sz="2700" dirty="0" smtClean="0">
                <a:hlinkClick r:id="rId2"/>
              </a:rPr>
              <a:t>EX</a:t>
            </a:r>
            <a:endParaRPr lang="en-US" sz="2700" dirty="0"/>
          </a:p>
        </p:txBody>
      </p:sp>
      <p:pic>
        <p:nvPicPr>
          <p:cNvPr id="1026" name="Picture 2"/>
          <p:cNvPicPr>
            <a:picLocks noChangeAspect="1" noChangeArrowheads="1"/>
          </p:cNvPicPr>
          <p:nvPr/>
        </p:nvPicPr>
        <p:blipFill>
          <a:blip r:embed="rId3" cstate="print"/>
          <a:srcRect/>
          <a:stretch>
            <a:fillRect/>
          </a:stretch>
        </p:blipFill>
        <p:spPr bwMode="auto">
          <a:xfrm>
            <a:off x="6019800" y="1905000"/>
            <a:ext cx="2286000" cy="1409700"/>
          </a:xfrm>
          <a:prstGeom prst="rect">
            <a:avLst/>
          </a:prstGeom>
          <a:noFill/>
          <a:ln w="9525">
            <a:noFill/>
            <a:miter lim="800000"/>
            <a:headEnd/>
            <a:tailEnd/>
          </a:ln>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657600"/>
            <a:ext cx="69532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1893</TotalTime>
  <Words>601</Words>
  <Application>Microsoft Office PowerPoint</Application>
  <PresentationFormat>On-screen Show (4:3)</PresentationFormat>
  <Paragraphs>56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Star Chemistry and Measurement</vt:lpstr>
      <vt:lpstr>Some STAR characteristics are:</vt:lpstr>
      <vt:lpstr>Examples:   Apparent: “The moon has a magnitude of -13”. Absolute:  “I can see in the sky tonight that the moon is brighter than Venus”</vt:lpstr>
      <vt:lpstr>“PARALLAX” happens when viewing stars, and “RETROGRADE MOTION”. Happens when viewing planets . . </vt:lpstr>
      <vt:lpstr>A scale of different types of  Energy Waves in order of high frequency to low frequency, is called the EM Spectrum. </vt:lpstr>
      <vt:lpstr>“ROYGBIV” : an acronym for visible waves of energy that we are able to see as colors from low energy to high. )</vt:lpstr>
      <vt:lpstr>Which color has more energy. . .   Orange or green? </vt:lpstr>
      <vt:lpstr>The reason you see a lot of reds, oranges, etc. at sunset is because those are the only long, stretchy wavelengths of light that can squeeze through dirt in the atmosphere and get to your eye. </vt:lpstr>
      <vt:lpstr>When viewing the light coming from a stubstance, you can look at it with a Spectroscope.  This is a tube with a diffraction grating in it, that splits the mixed light into separate wavelengths.  Each wavelength indicates the presence of a certain element, like a finger print. EX</vt:lpstr>
      <vt:lpstr>When you energize a substance with electricity, you make electrons jump up to higher shells.  When they calm down again, a photon of light is released. . . </vt:lpstr>
      <vt:lpstr>Here’s the PHOTON ENERGY (Spectra) of most substances . . . </vt:lpstr>
      <vt:lpstr>PowerPoint Presentation</vt:lpstr>
      <vt:lpstr>The bottom is what it would it look like to view spectra of a solid/liquid when gas is blocking your view.  Explain. </vt:lpstr>
      <vt:lpstr>SPECTRA gives us STARRY inFORMATION!</vt:lpstr>
      <vt:lpstr>If stars in space are moving, you will see a DOPPLER SHIFT in waves. (Red = moving away, blue = moving towards)</vt:lpstr>
      <vt:lpstr>This means the whole spectra pattern will get pushed towards the red end or the blue end of the scale. . . </vt:lpstr>
      <vt:lpstr>What chemicals are present in the star at the bottom? </vt:lpstr>
      <vt:lpstr>SPECTRAL CLASS: Categories of age, color, and temperature </vt:lpstr>
      <vt:lpstr>The Hertzsprung-Russell Diagram is a scatter plot that is 4-directional: it tells you the spectral class, magnitude, power, and temperature of a star. </vt:lpstr>
      <vt:lpstr>Is a Red Supergiant or a White Dwarf brighter?</vt:lpstr>
      <vt:lpstr>Is a Blue Dwarf or a White Dwarf hotter?</vt:lpstr>
      <vt:lpstr>Is a reddish main sequence star or the sun younger?</vt:lpstr>
      <vt:lpstr>Does a Red Giant or a Blue Giant generate more power from fusion?</vt:lpstr>
      <vt:lpstr>What spectral class does White Dwarf stars belong to?</vt:lpstr>
      <vt:lpstr>Describe 4 pieces of information about the sun from this diagram:</vt:lpstr>
    </vt:vector>
  </TitlesOfParts>
  <Company>EDUHSD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Star Chemistry and Measurement</dc:title>
  <dc:creator>isuser</dc:creator>
  <cp:lastModifiedBy>Administrator</cp:lastModifiedBy>
  <cp:revision>46</cp:revision>
  <cp:lastPrinted>2018-04-30T23:07:33Z</cp:lastPrinted>
  <dcterms:created xsi:type="dcterms:W3CDTF">2011-03-22T00:54:57Z</dcterms:created>
  <dcterms:modified xsi:type="dcterms:W3CDTF">2018-04-30T23:22:56Z</dcterms:modified>
</cp:coreProperties>
</file>